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88" r:id="rId2"/>
    <p:sldId id="289" r:id="rId3"/>
    <p:sldId id="260" r:id="rId4"/>
    <p:sldId id="294" r:id="rId5"/>
    <p:sldId id="276" r:id="rId6"/>
    <p:sldId id="293" r:id="rId7"/>
    <p:sldId id="290" r:id="rId8"/>
    <p:sldId id="256" r:id="rId9"/>
    <p:sldId id="296" r:id="rId10"/>
    <p:sldId id="306" r:id="rId11"/>
    <p:sldId id="292" r:id="rId12"/>
    <p:sldId id="297" r:id="rId13"/>
    <p:sldId id="298" r:id="rId14"/>
    <p:sldId id="299" r:id="rId15"/>
    <p:sldId id="300" r:id="rId16"/>
    <p:sldId id="301" r:id="rId17"/>
    <p:sldId id="303" r:id="rId18"/>
    <p:sldId id="302" r:id="rId19"/>
    <p:sldId id="304" r:id="rId20"/>
    <p:sldId id="305" r:id="rId21"/>
    <p:sldId id="307" r:id="rId22"/>
    <p:sldId id="308" r:id="rId23"/>
    <p:sldId id="312" r:id="rId24"/>
    <p:sldId id="315" r:id="rId25"/>
    <p:sldId id="309" r:id="rId26"/>
    <p:sldId id="314" r:id="rId27"/>
    <p:sldId id="316" r:id="rId28"/>
    <p:sldId id="323" r:id="rId29"/>
    <p:sldId id="317" r:id="rId30"/>
    <p:sldId id="318" r:id="rId31"/>
    <p:sldId id="319" r:id="rId32"/>
    <p:sldId id="320" r:id="rId33"/>
    <p:sldId id="321" r:id="rId34"/>
    <p:sldId id="322" r:id="rId35"/>
    <p:sldId id="311" r:id="rId36"/>
    <p:sldId id="261" r:id="rId37"/>
    <p:sldId id="262" r:id="rId38"/>
    <p:sldId id="310" r:id="rId39"/>
    <p:sldId id="279" r:id="rId40"/>
    <p:sldId id="280" r:id="rId41"/>
  </p:sldIdLst>
  <p:sldSz cx="18288000" cy="10287000"/>
  <p:notesSz cx="10287000" cy="18288000"/>
  <p:embeddedFontLst>
    <p:embeddedFont>
      <p:font typeface="Barlow ExtraBold" panose="00000900000000000000" pitchFamily="2" charset="0"/>
      <p:bold r:id="rId43"/>
      <p:boldItalic r:id="rId44"/>
    </p:embeddedFont>
    <p:embeddedFont>
      <p:font typeface="Calibri" panose="020F0502020204030204" pitchFamily="34" charset="0"/>
      <p:regular r:id="rId45"/>
      <p:bold r:id="rId46"/>
      <p:italic r:id="rId47"/>
      <p:boldItalic r:id="rId48"/>
    </p:embeddedFont>
    <p:embeddedFont>
      <p:font typeface="JetBrains Mono" panose="020B0604020202020204" charset="0"/>
      <p:regular r:id="rId49"/>
      <p:bold r:id="rId50"/>
      <p:italic r:id="rId51"/>
      <p:boldItalic r:id="rId52"/>
    </p:embeddedFont>
    <p:embeddedFont>
      <p:font typeface="JetBrains Mono ExtraBold" panose="020B0604020202020204" charset="0"/>
      <p:bold r:id="rId53"/>
      <p:boldItalic r:id="rId54"/>
    </p:embeddedFont>
    <p:embeddedFont>
      <p:font typeface="Monda" panose="020B0604020202020204" charset="0"/>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josFcRSSXcqkOc8z9h5eZRNPG+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424" autoAdjust="0"/>
  </p:normalViewPr>
  <p:slideViewPr>
    <p:cSldViewPr snapToGrid="0">
      <p:cViewPr varScale="1">
        <p:scale>
          <a:sx n="44" d="100"/>
          <a:sy n="44" d="100"/>
        </p:scale>
        <p:origin x="1068"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topics/hacktoberfes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go.gitlab.com/ubCLK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extLst>
      <p:ext uri="{BB962C8B-B14F-4D97-AF65-F5344CB8AC3E}">
        <p14:creationId xmlns:p14="http://schemas.microsoft.com/office/powerpoint/2010/main" val="194081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Okay, you can check it on github.com/topics/</a:t>
            </a:r>
            <a:r>
              <a:rPr lang="en-US" dirty="0" err="1"/>
              <a:t>hacktoberfest</a:t>
            </a:r>
            <a:r>
              <a:rPr lang="en-US" dirty="0"/>
              <a:t> if you want to find a GitHub Repository to contribute to for </a:t>
            </a:r>
            <a:r>
              <a:rPr lang="en-US" dirty="0" err="1"/>
              <a:t>Hacktoberfest</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for this event, we have Projects ready for you to contribute. And the Project Maintainers are here!</a:t>
            </a:r>
          </a:p>
        </p:txBody>
      </p:sp>
      <p:sp>
        <p:nvSpPr>
          <p:cNvPr id="335" name="Google Shape;33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3578355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c364b9c1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25c364b9c1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PH" b="1" i="0" cap="all" dirty="0">
                <a:solidFill>
                  <a:srgbClr val="EFEDEF"/>
                </a:solidFill>
                <a:effectLst/>
                <a:latin typeface="JetBrains Mono" panose="020B0604020202020204" charset="0"/>
              </a:rPr>
              <a:t>EVERYONE IS WELCOME</a:t>
            </a:r>
          </a:p>
          <a:p>
            <a:br>
              <a:rPr lang="en-PH" dirty="0"/>
            </a:br>
            <a:r>
              <a:rPr lang="en-US" b="0" i="0" dirty="0">
                <a:solidFill>
                  <a:srgbClr val="C3BCC3"/>
                </a:solidFill>
                <a:effectLst/>
                <a:latin typeface="JetBrains Mono" panose="020B0604020202020204" charset="0"/>
              </a:rPr>
              <a:t>Participants in </a:t>
            </a:r>
            <a:r>
              <a:rPr lang="en-US" b="0" i="0" dirty="0" err="1">
                <a:solidFill>
                  <a:srgbClr val="C3BCC3"/>
                </a:solidFill>
                <a:effectLst/>
                <a:latin typeface="JetBrains Mono" panose="020B0604020202020204" charset="0"/>
              </a:rPr>
              <a:t>Hacktoberfest</a:t>
            </a:r>
            <a:r>
              <a:rPr lang="en-US" b="0" i="0" dirty="0">
                <a:solidFill>
                  <a:srgbClr val="C3BCC3"/>
                </a:solidFill>
                <a:effectLst/>
                <a:latin typeface="JetBrains Mono" panose="020B0604020202020204" charset="0"/>
              </a:rPr>
              <a:t> come from all over the world and represent thousands of unique skill sets. We welcome anyone who is interested in diving in, and everyone who’s already part of the open-source software community.</a:t>
            </a:r>
          </a:p>
          <a:p>
            <a:endParaRPr lang="en-US" b="0" i="0" dirty="0">
              <a:solidFill>
                <a:srgbClr val="C3BCC3"/>
              </a:solidFill>
              <a:effectLst/>
              <a:latin typeface="JetBrains Mono" panose="020B060402020202020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cap="all" dirty="0">
                <a:solidFill>
                  <a:srgbClr val="EFEDEF"/>
                </a:solidFill>
                <a:effectLst/>
                <a:latin typeface="JetBrains Mono" panose="020B0604020202020204" charset="0"/>
              </a:rPr>
              <a:t>QUANTITY IS FUN, QUALITY IS KEY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i="0" cap="all" dirty="0">
              <a:solidFill>
                <a:srgbClr val="EFEDEF"/>
              </a:solidFill>
              <a:effectLst/>
              <a:latin typeface="JetBrains Mono" panose="020B0604020202020204" charset="0"/>
            </a:endParaRPr>
          </a:p>
          <a:p>
            <a:r>
              <a:rPr lang="en-US" sz="1200" b="0" i="0" u="none" strike="noStrike" cap="none" dirty="0">
                <a:solidFill>
                  <a:srgbClr val="000000"/>
                </a:solidFill>
                <a:latin typeface="Calibri"/>
                <a:ea typeface="Calibri"/>
                <a:cs typeface="Calibri"/>
                <a:sym typeface="Calibri"/>
              </a:rPr>
              <a:t>	</a:t>
            </a:r>
            <a:r>
              <a:rPr lang="en-US" b="0" i="0" dirty="0">
                <a:solidFill>
                  <a:srgbClr val="C3BCC3"/>
                </a:solidFill>
                <a:effectLst/>
                <a:latin typeface="JetBrains Mono" panose="020B0604020202020204" charset="0"/>
              </a:rPr>
              <a:t>Participating in </a:t>
            </a:r>
            <a:r>
              <a:rPr lang="en-US" b="0" i="0" dirty="0" err="1">
                <a:solidFill>
                  <a:srgbClr val="C3BCC3"/>
                </a:solidFill>
                <a:effectLst/>
                <a:latin typeface="JetBrains Mono" panose="020B0604020202020204" charset="0"/>
              </a:rPr>
              <a:t>Hacktoberfest</a:t>
            </a:r>
            <a:r>
              <a:rPr lang="en-US" b="0" i="0" dirty="0">
                <a:solidFill>
                  <a:srgbClr val="C3BCC3"/>
                </a:solidFill>
                <a:effectLst/>
                <a:latin typeface="JetBrains Mono" panose="020B0604020202020204" charset="0"/>
              </a:rPr>
              <a:t> leads to personal growth, professional opportunities, and community building. But it all begins with meaningful contributions to open-source software. We’re committed to prioritizing quality contributions as outlined in our participation rules.</a:t>
            </a:r>
          </a:p>
          <a:p>
            <a:endParaRPr lang="en-US" sz="1200" b="0" i="0" u="none" strike="noStrike" cap="none" dirty="0">
              <a:solidFill>
                <a:srgbClr val="C3BCC3"/>
              </a:solidFill>
              <a:effectLst/>
              <a:latin typeface="JetBrains Mono" panose="020B0604020202020204" charset="0"/>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PH" b="1" i="0" cap="all" dirty="0">
                <a:solidFill>
                  <a:srgbClr val="EFEDEF"/>
                </a:solidFill>
                <a:effectLst/>
                <a:latin typeface="JetBrains Mono" panose="020B0604020202020204" charset="0"/>
              </a:rPr>
              <a:t>SHORT-TERM ACTION, LONG-TERM IMPACT</a:t>
            </a:r>
          </a:p>
          <a:p>
            <a:endParaRPr lang="en-US" sz="1200" b="0" i="0" u="none" strike="noStrike" cap="none" dirty="0">
              <a:solidFill>
                <a:srgbClr val="C3BCC3"/>
              </a:solidFill>
              <a:effectLst/>
              <a:latin typeface="JetBrains Mono" panose="020B0604020202020204" charset="0"/>
              <a:ea typeface="Calibri"/>
              <a:cs typeface="Calibri"/>
              <a:sym typeface="Calibri"/>
            </a:endParaRPr>
          </a:p>
          <a:p>
            <a:r>
              <a:rPr lang="en-US" b="0" i="0" dirty="0">
                <a:solidFill>
                  <a:srgbClr val="C3BCC3"/>
                </a:solidFill>
                <a:effectLst/>
                <a:latin typeface="JetBrains Mono" panose="020B0604020202020204" charset="0"/>
              </a:rPr>
              <a:t>	In the open-source community, we stand on the shoulders of project maintainers and those who came before us. Your participation has a lasting effect on people and technology long after October. Your participation helps build the future of the internet.</a:t>
            </a:r>
            <a:endParaRPr lang="en-US" sz="1200" b="0" i="0" u="none" strike="noStrike" cap="none" dirty="0">
              <a:solidFill>
                <a:srgbClr val="000000"/>
              </a:solidFill>
              <a:latin typeface="Calibri"/>
              <a:ea typeface="Calibri"/>
              <a:cs typeface="Calibri"/>
              <a:sym typeface="Calibri"/>
            </a:endParaRPr>
          </a:p>
        </p:txBody>
      </p:sp>
      <p:sp>
        <p:nvSpPr>
          <p:cNvPr id="139" name="Google Shape;139;g25c364b9c1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677999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068327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Jacob has probably told you how important Open Source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What’s more important for every Developers out there… is Git.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see, it’s a job requirement.</a:t>
            </a:r>
            <a:endParaRPr dirty="0"/>
          </a:p>
        </p:txBody>
      </p:sp>
      <p:sp>
        <p:nvSpPr>
          <p:cNvPr id="107" name="Google Shape;1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810158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Git is Free and open source distributed version control system.</a:t>
            </a:r>
            <a:endParaRPr lang="en-PH" dirty="0">
              <a:latin typeface="+mn-lt"/>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PH" dirty="0">
                <a:latin typeface="+mn-lt"/>
              </a:rPr>
              <a:t>Source: https://git-scm.com/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Git saves snapshots of your code. And you can have different versions of those saves.</a:t>
            </a:r>
            <a:endParaRPr lang="en-PH" b="0" i="0" dirty="0">
              <a:solidFill>
                <a:schemeClr val="dk1"/>
              </a:solidFill>
              <a:effectLst/>
              <a:latin typeface="+mn-l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0" i="0" dirty="0">
                <a:solidFill>
                  <a:srgbClr val="4D4D4D"/>
                </a:solidFill>
                <a:effectLst/>
                <a:latin typeface="+mn-lt"/>
              </a:rPr>
              <a:t>By far, the most widely used modern version control system in the world today is Git. Git is a mature, actively maintained open source project originally developed in 2005 by Linus Torvalds, the famous creator of the Linux operating system kernel. In Git, every developer's working copy of the code is also a repository that can contain the full history of all changes.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PH" dirty="0">
                <a:latin typeface="+mn-lt"/>
              </a:rPr>
              <a:t>Source: https://www.atlassian.com/git/tutorials/what-is-git</a:t>
            </a:r>
          </a:p>
          <a:p>
            <a:pPr marL="0" lvl="0" indent="0" algn="l" rtl="0">
              <a:spcBef>
                <a:spcPts val="0"/>
              </a:spcBef>
              <a:spcAft>
                <a:spcPts val="0"/>
              </a:spcAft>
              <a:buNone/>
            </a:pPr>
            <a:endParaRPr dirty="0"/>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586460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Commit would be a snapshot or </a:t>
            </a:r>
            <a:r>
              <a:rPr lang="en-US" dirty="0" err="1">
                <a:latin typeface="+mn-lt"/>
              </a:rPr>
              <a:t>savepoint</a:t>
            </a:r>
            <a:r>
              <a:rPr lang="en-US" dirty="0">
                <a:latin typeface="+mn-lt"/>
              </a:rPr>
              <a:t> of changes in your codebase.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Commits basically saves and represents the changes on the code.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Branch is a version of your code. Made up of different snapshots of your code.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Merge means you’re combining the changes of your code on two Branches.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This means combining the Commits of the two branches. Git does it for you.</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It’s a bit long to discuss, but if you are interested more to know about it, check this out: https://git-scm.com/book/en/v2/Git-Branching-Basic-Branching-and-Merging</a:t>
            </a: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931656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PH" dirty="0">
                <a:latin typeface="+mn-lt"/>
              </a:rPr>
              <a:t>We call codebase or other stuff that is version-controlled by Git a Git Repository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PH" dirty="0">
                <a:latin typeface="+mn-lt"/>
              </a:rPr>
              <a:t>Git Repositories can either be stored on your Local Computer (or Local Repository), or hosted on Cloud Services (or somewhere else in your Computer) like GitHub (or Remote Repository).</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PH" dirty="0">
                <a:latin typeface="+mn-lt"/>
              </a:rPr>
              <a:t>Git Repositories can also have multiple Remote Repositories.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PH" dirty="0">
                <a:latin typeface="+mn-lt"/>
              </a:rPr>
              <a:t>There are also other Git Repository Hosting Services like GitLab, </a:t>
            </a:r>
            <a:r>
              <a:rPr lang="en-PH" dirty="0" err="1">
                <a:latin typeface="+mn-lt"/>
              </a:rPr>
              <a:t>BitBucket</a:t>
            </a:r>
            <a:r>
              <a:rPr lang="en-PH" dirty="0">
                <a:latin typeface="+mn-lt"/>
              </a:rPr>
              <a:t>, </a:t>
            </a:r>
            <a:r>
              <a:rPr lang="en-PH" dirty="0" err="1">
                <a:latin typeface="+mn-lt"/>
              </a:rPr>
              <a:t>SourceForge</a:t>
            </a:r>
            <a:r>
              <a:rPr lang="en-PH" dirty="0">
                <a:latin typeface="+mn-lt"/>
              </a:rPr>
              <a:t>, and Azure DevOps. But GitHub is the most widely used by the Open Source community.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PH" dirty="0">
                <a:latin typeface="+mn-lt"/>
              </a:rPr>
              <a:t>Git also takes care of synchronizing Remote and Local repositories, with commands like Push and Pull. And this is also the distributed part of Git.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PH" dirty="0">
                <a:latin typeface="+mn-lt"/>
              </a:rPr>
              <a:t>This architecture enables Collaborative Programming, or People effectively collaborating on a single codebase of a program.</a:t>
            </a: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902267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Push is when you get changes from Local Repository to reflect on the Remote Repository.</a:t>
            </a:r>
            <a:endParaRPr lang="en-PH" dirty="0">
              <a:latin typeface="+mn-lt"/>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69063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latin typeface="+mn-lt"/>
              </a:rPr>
              <a:t>Pull is when you get changes from Remote Repository to reflect on your Local Repository.</a:t>
            </a:r>
            <a:endParaRPr lang="en-PH" dirty="0">
              <a:latin typeface="+mn-lt"/>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423697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635396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241120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 name="Google Shape;6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We’re going to go Terminal here. No fancy </a:t>
            </a:r>
            <a:r>
              <a:rPr lang="en-US" dirty="0" err="1"/>
              <a:t>VSCode</a:t>
            </a:r>
            <a:r>
              <a:rPr lang="en-US" dirty="0"/>
              <a:t> or anything. So you know the basic commands.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I’ll be using the Git Bash from the Git-SCM package for educational purposes.</a:t>
            </a:r>
            <a:endParaRPr dirty="0"/>
          </a:p>
        </p:txBody>
      </p:sp>
      <p:sp>
        <p:nvSpPr>
          <p:cNvPr id="63" name="Google Shape;6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97937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If you’re using Mac or Linux, you should have one installed. Just type "git --version" to check.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again, I’ll use Git-Bash for Educational purposes.</a:t>
            </a:r>
            <a:endParaRPr dirty="0"/>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420464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PS: The Project does not have </a:t>
            </a:r>
            <a:r>
              <a:rPr lang="en-US" b="1" dirty="0" err="1"/>
              <a:t>hacktoberfest</a:t>
            </a:r>
            <a:r>
              <a:rPr lang="en-US" b="0" dirty="0"/>
              <a:t> topic, so this does not count towards my </a:t>
            </a:r>
            <a:r>
              <a:rPr lang="en-US" b="0" dirty="0" err="1"/>
              <a:t>Hacktoberfest</a:t>
            </a:r>
            <a:r>
              <a:rPr lang="en-US" b="0" dirty="0"/>
              <a:t> PR’s.</a:t>
            </a:r>
            <a:endParaRPr b="1" dirty="0"/>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796775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dirty="0"/>
              <a:t>If you’re looking to seriously contribute to an Open Source Project, you can check the Issues tab of the Repository. Or if you encountered an Issue that you want the Maintainers to resolve, then you put it there.</a:t>
            </a:r>
          </a:p>
          <a:p>
            <a:pPr marL="0" lvl="0" indent="0" algn="l" rtl="0">
              <a:spcBef>
                <a:spcPts val="0"/>
              </a:spcBef>
              <a:spcAft>
                <a:spcPts val="0"/>
              </a:spcAft>
              <a:buNone/>
            </a:pPr>
            <a:endParaRPr lang="en-US" b="0" dirty="0"/>
          </a:p>
          <a:p>
            <a:pPr marL="0" lvl="0" indent="0" algn="l" rtl="0">
              <a:spcBef>
                <a:spcPts val="0"/>
              </a:spcBef>
              <a:spcAft>
                <a:spcPts val="0"/>
              </a:spcAft>
              <a:buNone/>
            </a:pPr>
            <a:r>
              <a:rPr lang="en-US" b="0" dirty="0"/>
              <a:t>But this is an optional step on contribution.</a:t>
            </a:r>
            <a:endParaRPr b="0" dirty="0"/>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73055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PS: The Project does not have </a:t>
            </a:r>
            <a:r>
              <a:rPr lang="en-US" b="1" dirty="0" err="1"/>
              <a:t>hacktoberfest</a:t>
            </a:r>
            <a:r>
              <a:rPr lang="en-US" b="0" dirty="0"/>
              <a:t> topic, so this does not count towards my </a:t>
            </a:r>
            <a:r>
              <a:rPr lang="en-US" b="0" dirty="0" err="1"/>
              <a:t>Hacktoberfest</a:t>
            </a:r>
            <a:r>
              <a:rPr lang="en-US" b="0" dirty="0"/>
              <a:t> PR’s.</a:t>
            </a:r>
            <a:endParaRPr b="1" dirty="0"/>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931505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Open your Terminal if you’re in Mac/Linux. If you’re in Windows 10/11, open Git Bash so we can be uniform with the commands.</a:t>
            </a: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Navigate to where you want to put your Repository on local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git clone &lt;.git link of the Project&gt;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Can be found on the GitHub Repository, the Clone button.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cd &lt;Folder name of the Repository&gt;. Folder name is usually the name of the Repository.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You can now see the repository on your local computer</a:t>
            </a:r>
          </a:p>
          <a:p>
            <a:pPr marL="0" lvl="0" indent="0" algn="l" rtl="0">
              <a:spcBef>
                <a:spcPts val="0"/>
              </a:spcBef>
              <a:spcAft>
                <a:spcPts val="0"/>
              </a:spcAft>
              <a:buNone/>
            </a:pPr>
            <a:endParaRPr b="1" dirty="0"/>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4290824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Important here is to put your identity, so git can track where who fucked up this part of the code.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Also, please check your git account. Since GitHub now has a default option to not expose your code.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https://github.com/settings/emails and check the following checkboxes:</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Keep my email addresses private</a:t>
            </a:r>
          </a:p>
          <a:p>
            <a:pPr marL="1828800" marR="0" lvl="3"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Get the GitHub.com pseudo email instead.</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Block command line pushes that expose my email</a:t>
            </a: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You can also do save your git credentials here, so that when you do git operations that involves the Remote repo, it would only ask for your credentials once.</a:t>
            </a:r>
            <a:br>
              <a:rPr kumimoji="0" lang="en-PH" sz="1100" b="0" i="0" u="none" strike="noStrike" kern="0" cap="none" spc="0" normalizeH="0" baseline="0" noProof="0" dirty="0">
                <a:ln>
                  <a:noFill/>
                </a:ln>
                <a:solidFill>
                  <a:srgbClr val="000000"/>
                </a:solidFill>
                <a:effectLst/>
                <a:uLnTx/>
                <a:uFillTx/>
                <a:latin typeface="Arial"/>
                <a:cs typeface="Arial"/>
                <a:sym typeface="Arial"/>
              </a:rPr>
            </a:b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 Check all configurations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    &gt; git config --list --system (Git System settings)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    &gt; git config --list --global (Git User settings)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    &gt; git config --list --local (Git Repository settings)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 Store your identity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    &gt; git config --global user.name  "Neriah \"BJ\" Ato"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    &gt; git config --global </a:t>
            </a:r>
            <a:r>
              <a:rPr kumimoji="0" lang="en-PH" sz="1100" b="0" i="0" u="none" strike="noStrike" kern="0" cap="none" spc="0" normalizeH="0" baseline="0" noProof="0" dirty="0" err="1">
                <a:ln>
                  <a:noFill/>
                </a:ln>
                <a:solidFill>
                  <a:srgbClr val="000000"/>
                </a:solidFill>
                <a:effectLst/>
                <a:uLnTx/>
                <a:uFillTx/>
                <a:latin typeface="Arial"/>
                <a:cs typeface="Arial"/>
                <a:sym typeface="Arial"/>
              </a:rPr>
              <a:t>user.email</a:t>
            </a:r>
            <a:r>
              <a:rPr kumimoji="0" lang="en-PH" sz="1100" b="0" i="0" u="none" strike="noStrike" kern="0" cap="none" spc="0" normalizeH="0" baseline="0" noProof="0" dirty="0">
                <a:ln>
                  <a:noFill/>
                </a:ln>
                <a:solidFill>
                  <a:srgbClr val="000000"/>
                </a:solidFill>
                <a:effectLst/>
                <a:uLnTx/>
                <a:uFillTx/>
                <a:latin typeface="Arial"/>
                <a:cs typeface="Arial"/>
                <a:sym typeface="Arial"/>
              </a:rPr>
              <a:t> XXXXXXXX+ndato@users.noreply.github.com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 Store User Credentials when you do git commands to remote repository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PH" sz="1100" b="0" i="0" u="none" strike="noStrike" kern="0" cap="none" spc="0" normalizeH="0" baseline="0" noProof="0" dirty="0">
                <a:ln>
                  <a:noFill/>
                </a:ln>
                <a:solidFill>
                  <a:srgbClr val="000000"/>
                </a:solidFill>
                <a:effectLst/>
                <a:uLnTx/>
                <a:uFillTx/>
                <a:latin typeface="Arial"/>
                <a:cs typeface="Arial"/>
                <a:sym typeface="Arial"/>
              </a:rPr>
              <a:t>    &gt; git config --local </a:t>
            </a:r>
            <a:r>
              <a:rPr kumimoji="0" lang="en-PH" sz="1100" b="0" i="0" u="none" strike="noStrike" kern="0" cap="none" spc="0" normalizeH="0" baseline="0" noProof="0" dirty="0" err="1">
                <a:ln>
                  <a:noFill/>
                </a:ln>
                <a:solidFill>
                  <a:srgbClr val="000000"/>
                </a:solidFill>
                <a:effectLst/>
                <a:uLnTx/>
                <a:uFillTx/>
                <a:latin typeface="Arial"/>
                <a:cs typeface="Arial"/>
                <a:sym typeface="Arial"/>
              </a:rPr>
              <a:t>credential.helper</a:t>
            </a:r>
            <a:r>
              <a:rPr kumimoji="0" lang="en-PH" sz="1100" b="0" i="0" u="none" strike="noStrike" kern="0" cap="none" spc="0" normalizeH="0" baseline="0" noProof="0" dirty="0">
                <a:ln>
                  <a:noFill/>
                </a:ln>
                <a:solidFill>
                  <a:srgbClr val="000000"/>
                </a:solidFill>
                <a:effectLst/>
                <a:uLnTx/>
                <a:uFillTx/>
                <a:latin typeface="Arial"/>
                <a:cs typeface="Arial"/>
                <a:sym typeface="Arial"/>
              </a:rPr>
              <a:t> store </a:t>
            </a: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6521997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You can check the commit history using git log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The HEAD means which version (or commit) of the code you are currently on (You can go on an earlier Commit, but that’s an advanced topic). The origin/master is the branch name of the Remote Repository that the branch is connected to. origin is the default name of our Remote Repository.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You can also see that each commit has a unique identifier, the author and email, timestamp when the commit was made, and the commit message.</a:t>
            </a:r>
            <a:br>
              <a:rPr kumimoji="0" lang="en-US" sz="1100" b="0" i="0" u="none" strike="noStrike" kern="0" cap="none" spc="0" normalizeH="0" baseline="0" noProof="0" dirty="0">
                <a:ln>
                  <a:noFill/>
                </a:ln>
                <a:solidFill>
                  <a:srgbClr val="000000"/>
                </a:solidFill>
                <a:effectLst/>
                <a:uLnTx/>
                <a:uFillTx/>
                <a:latin typeface="Arial"/>
                <a:cs typeface="Arial"/>
                <a:sym typeface="Arial"/>
              </a:rPr>
            </a:b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Check Commit History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log</a:t>
            </a: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2164489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git checkout can also be used to check previous commits, or what the Repository looks like with this commit.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PLEASE BE DESCRIPTIVE ON YOUR BRANCH NAME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Either base the name from your ticketing/project management system (like Jira), or describe what feature/activity you’re trying to implement in the code.</a:t>
            </a:r>
            <a:br>
              <a:rPr kumimoji="0" lang="en-US" sz="1100" b="0" i="0" u="none" strike="noStrike" kern="0" cap="none" spc="0" normalizeH="0" baseline="0" noProof="0" dirty="0">
                <a:ln>
                  <a:noFill/>
                </a:ln>
                <a:solidFill>
                  <a:srgbClr val="000000"/>
                </a:solidFill>
                <a:effectLst/>
                <a:uLnTx/>
                <a:uFillTx/>
                <a:latin typeface="Arial"/>
                <a:cs typeface="Arial"/>
                <a:sym typeface="Arial"/>
              </a:rPr>
            </a:br>
            <a:br>
              <a:rPr kumimoji="0" lang="en-US" sz="1100" b="0" i="0" u="none" strike="noStrike" kern="0" cap="none" spc="0" normalizeH="0" baseline="0" noProof="0" dirty="0">
                <a:ln>
                  <a:noFill/>
                </a:ln>
                <a:solidFill>
                  <a:srgbClr val="000000"/>
                </a:solidFill>
                <a:effectLst/>
                <a:uLnTx/>
                <a:uFillTx/>
                <a:latin typeface="Arial"/>
                <a:cs typeface="Arial"/>
                <a:sym typeface="Arial"/>
              </a:rPr>
            </a:b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Get Branch list from Remote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fetch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Check Branch List and Where you are.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branch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Create a new branch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branch my-contribution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Switch to new branch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checkout my-contribution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Alternatively, create a new branch and switch to that branch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checkout -b my-contribution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536939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Create a new text file with your favorite text editor.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git status checks the folder where the repository is located if there are files that were changed.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Untracked files means that git doesn’t check the file for changes. If you want to add the file to the repository, use git add &lt;file to be tracked&gt;.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Also, PLEASE BE DESCRIPTIVE OF YOUR COMMIT MESSAGES.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Add what did you change for this commit.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It’s good practice to make your commits bite sized, and for specific purposes only… like this is only for implementing this algorithm.. or that.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 Edit README.md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nano README.md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Check changes in the Repository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status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Include everything on stuff to commit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add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Commit README.md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commit -m “Add Halloween Joke"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Check Commit History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818264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e51bbcd89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g1e51bbcd891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Goal here is to get you to know ENOUGH Git knowledge for you to contribute to our Open Source Projects for today.</a:t>
            </a:r>
            <a:endParaRPr dirty="0"/>
          </a:p>
        </p:txBody>
      </p:sp>
      <p:sp>
        <p:nvSpPr>
          <p:cNvPr id="85" name="Google Shape;85;g1e51bbcd891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As you can see with the git status, git saw that README.md was changed (modified).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Let’s try committing some more files.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 Edit README.md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nano README.md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Create sample.txt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nano sample.txt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Check changes in the Repository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status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Include everything on stuff to commit, and commit it all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commit -a -m "Changed my joke on README.md and added sample.txt"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Check Commit History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594967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Difference of Revert and Reset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Revert: Undo a commit by creating a new commit. Meaning, it will add a history record that you undo those commits.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Reset: Means going (moves the HEAD) back on previous commit(s). But if you add the --hard option, it will remove the commits that come after the commit you moved to. So that will remove history records of those commits.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It’s generally better to do Revert if you want to remove previous commits, especially if it’s not the immediate commit.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 I didn't like the last commit, so I'm going to REVERT it.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revert HEAD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I changed my mind. I don't want to revert. So I want to DELETE the REVERT commit.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reset --hard HEAD~1</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    &gt; git log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997482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dirty="0"/>
              <a:t>We will be publishing the current branch to the Remote Repository.</a:t>
            </a:r>
          </a:p>
          <a:p>
            <a:r>
              <a:rPr lang="en-US" dirty="0"/>
              <a:t>First, if the branch is not at the Remote Repository, we’ll need to do the git push --set-upstream origin my-contribution first. The next pushes will just be git push.</a:t>
            </a:r>
          </a:p>
          <a:p>
            <a:r>
              <a:rPr lang="en-US" dirty="0"/>
              <a:t>Before pushing and creating a PR, always </a:t>
            </a:r>
            <a:r>
              <a:rPr lang="en-US" dirty="0" err="1"/>
              <a:t>ALWAYS</a:t>
            </a:r>
            <a:r>
              <a:rPr lang="en-US" dirty="0"/>
              <a:t> MAKE SURE YOU’RE IN SYNC WITH YOUR SOURCE BRANCH. MAKE IT LIKE… A REFLEX OF git pull and git merge.</a:t>
            </a:r>
          </a:p>
          <a:p>
            <a:pPr lvl="1"/>
            <a:r>
              <a:rPr lang="en-US" dirty="0"/>
              <a:t>I swear, I got burned by this, wasted 5 hours on my previous client. Ugh.</a:t>
            </a:r>
          </a:p>
          <a:p>
            <a:pPr marL="615950" lvl="1" indent="0">
              <a:buNone/>
            </a:pPr>
            <a:endParaRPr lang="en-US" dirty="0"/>
          </a:p>
          <a:p>
            <a:pPr marL="158750" indent="0">
              <a:buNone/>
            </a:pPr>
            <a:r>
              <a:rPr lang="en-US" dirty="0"/>
              <a:t># Check if there are commits o  n the source branch before pushing and creating a PR</a:t>
            </a:r>
          </a:p>
          <a:p>
            <a:pPr marL="158750" indent="0">
              <a:buNone/>
            </a:pPr>
            <a:r>
              <a:rPr lang="en-US" dirty="0"/>
              <a:t>    &gt; git pull origin master</a:t>
            </a:r>
          </a:p>
          <a:p>
            <a:pPr marL="158750" indent="0">
              <a:buNone/>
            </a:pPr>
            <a:r>
              <a:rPr lang="en-US" dirty="0"/>
              <a:t>    &gt; git merge master</a:t>
            </a:r>
          </a:p>
          <a:p>
            <a:pPr marL="158750" indent="0">
              <a:buNone/>
            </a:pPr>
            <a:r>
              <a:rPr lang="en-US" dirty="0"/>
              <a:t># Publish branch to Remote Repository</a:t>
            </a:r>
          </a:p>
          <a:p>
            <a:pPr marL="158750" indent="0">
              <a:buNone/>
            </a:pPr>
            <a:r>
              <a:rPr lang="en-US" dirty="0"/>
              <a:t>    &gt; git push --set-upstream origin my-contribution</a:t>
            </a:r>
          </a:p>
          <a:p>
            <a:pPr marL="158750" indent="0">
              <a:buNone/>
            </a:pPr>
            <a:r>
              <a:rPr lang="en-US" dirty="0"/>
              <a:t># I'll add some changes to the README.md that I forgot.</a:t>
            </a:r>
          </a:p>
          <a:p>
            <a:pPr marL="158750" indent="0">
              <a:buNone/>
            </a:pPr>
            <a:r>
              <a:rPr lang="en-US" dirty="0"/>
              <a:t>    &gt; nano README.md</a:t>
            </a:r>
          </a:p>
          <a:p>
            <a:pPr marL="158750" indent="0">
              <a:buNone/>
            </a:pPr>
            <a:r>
              <a:rPr lang="en-US" dirty="0"/>
              <a:t>    &gt; git commit -a -m "Modify README.md"</a:t>
            </a:r>
          </a:p>
          <a:p>
            <a:pPr marL="158750" indent="0">
              <a:buNone/>
            </a:pPr>
            <a:r>
              <a:rPr lang="en-US" dirty="0"/>
              <a:t>    &gt; git push</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907355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You can see what it looks like on GitHub, on your own repository.</a:t>
            </a: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599391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So go to the original Repository (or the GitHub Project), and click Compare &amp; pull request button.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Be descriptive of the Title and Description of the Pull request.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Click the Create pull request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You can also do the other option of Create draft pull request if you don’t want your PR to be merged immediately while you’re adding more stuff to your code.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You can still push more commits while it’s still being reviewed.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It’s up to the Project maintainers to review your code.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Project maintainers will tag the PR to the issue you’ve raised.</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It’s also up to the Project maintainers if they’ll merge your code to the Repository.</a:t>
            </a:r>
            <a:endParaRPr kumimoji="0" lang="en-PH" sz="1100" b="0" i="0" u="none" strike="noStrike" kern="0" cap="none" spc="0" normalizeH="0" baseline="0" noProof="0" dirty="0">
              <a:ln>
                <a:noFill/>
              </a:ln>
              <a:solidFill>
                <a:srgbClr val="000000"/>
              </a:solidFill>
              <a:effectLst/>
              <a:uLnTx/>
              <a:uFillTx/>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42780724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it’s just the PR that counts. So… YAY!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You’ve just contributed to the Open Source body of knowledge!</a:t>
            </a:r>
          </a:p>
          <a:p>
            <a:pPr marL="457200" indent="-298450"/>
            <a:endParaRPr lang="en-US" dirty="0"/>
          </a:p>
          <a:p>
            <a:pPr marL="457200" indent="-298450"/>
            <a:endParaRPr lang="en-US" dirty="0"/>
          </a:p>
          <a:p>
            <a:pPr marL="457200" indent="-298450"/>
            <a:endParaRPr lang="en-US" dirty="0"/>
          </a:p>
        </p:txBody>
      </p:sp>
      <p:sp>
        <p:nvSpPr>
          <p:cNvPr id="367" name="Google Shape;367;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659854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51bbcd891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g1e51bbcd891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Make your Commit messages specific</a:t>
            </a:r>
            <a:r>
              <a:rPr lang="en-US" dirty="0">
                <a:latin typeface="+mn-lt"/>
              </a:rPr>
              <a:t> </a:t>
            </a:r>
            <a:r>
              <a:rPr lang="en-US" dirty="0"/>
              <a:t>and well labeled.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Also, make your Branch names descriptive, like what feature are you working on.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private organizations and repositories, the Ticket Number on your Project Management tool (i.e. Jira) would work too.</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Always Pull and Merge from your source branch, especially before you Push code to upstream.</a:t>
            </a:r>
          </a:p>
        </p:txBody>
      </p:sp>
      <p:sp>
        <p:nvSpPr>
          <p:cNvPr id="114" name="Google Shape;114;g1e51bbcd891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e51bbcd891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g1e51bbcd891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Always double check the code changes whenever you Merge. There are times that some chunks of code are duplicated or other unintended changes because of automated Merging.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Always include Tests for your code. May differ depending on Technology/Language being used, but please add them.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Be descriptive of the Title and Description of the Pull request.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Title can be the feature you’re trying to implement or issue you’re trying to solve, and add reference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Description should include the files and features you’ve changed and added, and what changes you did to them.</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Visual Studio Code users, install the </a:t>
            </a:r>
            <a:r>
              <a:rPr lang="en-US" dirty="0" err="1"/>
              <a:t>GitLens</a:t>
            </a:r>
            <a:r>
              <a:rPr lang="en-US" dirty="0"/>
              <a:t> plugin.</a:t>
            </a:r>
          </a:p>
        </p:txBody>
      </p:sp>
      <p:sp>
        <p:nvSpPr>
          <p:cNvPr id="114" name="Google Shape;114;g1e51bbcd891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2517971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69760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9" name="Google Shape;38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It’s our 10</a:t>
            </a:r>
            <a:r>
              <a:rPr lang="en-US" baseline="30000" dirty="0"/>
              <a:t>th</a:t>
            </a:r>
            <a:r>
              <a:rPr lang="en-US" dirty="0"/>
              <a:t> Birthday last October 26, 2023!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as a way of our Celebration… well…</a:t>
            </a:r>
            <a:endParaRPr dirty="0"/>
          </a:p>
        </p:txBody>
      </p:sp>
      <p:sp>
        <p:nvSpPr>
          <p:cNvPr id="335" name="Google Shape;33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We’ll be like this for a month or so.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from the bottom of the 3 generations’ heart… and the rest of the Past, Present, and Future Cebu Tech Community Leads…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Thank you!</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we hope that you guys and gals here can keep the spirit of Sharing and Caring alive and kicking!</a:t>
            </a:r>
          </a:p>
        </p:txBody>
      </p:sp>
      <p:sp>
        <p:nvSpPr>
          <p:cNvPr id="335" name="Google Shape;33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252725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15847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Welcome to Cebu </a:t>
            </a:r>
            <a:r>
              <a:rPr lang="en-US" dirty="0" err="1"/>
              <a:t>Hacktoberfest</a:t>
            </a:r>
            <a:r>
              <a:rPr lang="en-US" dirty="0"/>
              <a:t> 2023!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our 4</a:t>
            </a:r>
            <a:r>
              <a:rPr lang="en-US" baseline="30000" dirty="0"/>
              <a:t>th</a:t>
            </a:r>
            <a:r>
              <a:rPr lang="en-US" dirty="0"/>
              <a:t> </a:t>
            </a:r>
            <a:r>
              <a:rPr lang="en-US" dirty="0" err="1"/>
              <a:t>Hacktoberfest</a:t>
            </a:r>
            <a:r>
              <a:rPr lang="en-US" dirty="0"/>
              <a:t> in Cebu, as far as I know. Dorell, please correct 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our first Face-to-Face </a:t>
            </a:r>
            <a:r>
              <a:rPr lang="en-US" dirty="0" err="1"/>
              <a:t>Hacktoberfest</a:t>
            </a:r>
            <a:r>
              <a:rPr lang="en-US" dirty="0"/>
              <a:t>!</a:t>
            </a:r>
            <a:endParaRPr dirty="0"/>
          </a:p>
        </p:txBody>
      </p:sp>
      <p:sp>
        <p:nvSpPr>
          <p:cNvPr id="14" name="Google Shape;1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 be exact:</a:t>
            </a:r>
          </a:p>
          <a:p>
            <a:pPr algn="l">
              <a:buFont typeface="Arial" panose="020B0604020202020204" pitchFamily="34" charset="0"/>
              <a:buChar char="•"/>
            </a:pPr>
            <a:r>
              <a:rPr lang="en-US" b="0" i="0" dirty="0">
                <a:solidFill>
                  <a:srgbClr val="C3BCC3"/>
                </a:solidFill>
                <a:effectLst/>
                <a:latin typeface="JetBrains Mono" panose="020B0604020202020204" charset="0"/>
              </a:rPr>
              <a:t>Register anytime between </a:t>
            </a:r>
            <a:r>
              <a:rPr lang="en-US" b="1" i="0" dirty="0">
                <a:solidFill>
                  <a:srgbClr val="D2B863"/>
                </a:solidFill>
                <a:effectLst/>
                <a:latin typeface="JetBrains Mono" panose="020B0604020202020204" charset="0"/>
              </a:rPr>
              <a:t>September 26</a:t>
            </a:r>
            <a:r>
              <a:rPr lang="en-US" b="0" i="0" dirty="0">
                <a:solidFill>
                  <a:srgbClr val="C3BCC3"/>
                </a:solidFill>
                <a:effectLst/>
                <a:latin typeface="JetBrains Mono" panose="020B0604020202020204" charset="0"/>
              </a:rPr>
              <a:t> and </a:t>
            </a:r>
            <a:r>
              <a:rPr lang="en-US" b="1" i="0" dirty="0">
                <a:solidFill>
                  <a:srgbClr val="D2B863"/>
                </a:solidFill>
                <a:effectLst/>
                <a:latin typeface="JetBrains Mono" panose="020B0604020202020204" charset="0"/>
              </a:rPr>
              <a:t>October 31</a:t>
            </a:r>
            <a:endParaRPr lang="en-US" b="0" i="0" dirty="0">
              <a:solidFill>
                <a:srgbClr val="C3BCC3"/>
              </a:solidFill>
              <a:effectLst/>
              <a:latin typeface="JetBrains Mono" panose="020B0604020202020204" charset="0"/>
            </a:endParaRPr>
          </a:p>
          <a:p>
            <a:pPr algn="l">
              <a:buFont typeface="Arial" panose="020B0604020202020204" pitchFamily="34" charset="0"/>
              <a:buChar char="•"/>
            </a:pPr>
            <a:r>
              <a:rPr lang="en-US" b="0" i="0" dirty="0">
                <a:solidFill>
                  <a:srgbClr val="C3BCC3"/>
                </a:solidFill>
                <a:effectLst/>
                <a:latin typeface="JetBrains Mono" panose="020B0604020202020204" charset="0"/>
              </a:rPr>
              <a:t>Pull requests can be made in any </a:t>
            </a:r>
            <a:r>
              <a:rPr lang="en-US" b="0" i="0" u="sng" dirty="0">
                <a:solidFill>
                  <a:srgbClr val="33B6D8"/>
                </a:solidFill>
                <a:effectLst/>
                <a:latin typeface="JetBrains Mono" panose="020B0604020202020204" charset="0"/>
                <a:hlinkClick r:id="rId3"/>
              </a:rPr>
              <a:t>GitHub</a:t>
            </a:r>
            <a:r>
              <a:rPr lang="en-US" b="0" i="0" dirty="0">
                <a:solidFill>
                  <a:srgbClr val="C3BCC3"/>
                </a:solidFill>
                <a:effectLst/>
                <a:latin typeface="JetBrains Mono" panose="020B0604020202020204" charset="0"/>
              </a:rPr>
              <a:t> or </a:t>
            </a:r>
            <a:r>
              <a:rPr lang="en-US" b="0" i="0" u="sng" dirty="0">
                <a:solidFill>
                  <a:srgbClr val="33B6D8"/>
                </a:solidFill>
                <a:effectLst/>
                <a:latin typeface="JetBrains Mono" panose="020B0604020202020204" charset="0"/>
                <a:hlinkClick r:id="rId4"/>
              </a:rPr>
              <a:t>GitLab</a:t>
            </a:r>
            <a:r>
              <a:rPr lang="en-US" b="0" i="0" dirty="0">
                <a:solidFill>
                  <a:srgbClr val="C3BCC3"/>
                </a:solidFill>
                <a:effectLst/>
                <a:latin typeface="JetBrains Mono" panose="020B0604020202020204" charset="0"/>
              </a:rPr>
              <a:t> hosted project that’s participating in </a:t>
            </a:r>
            <a:r>
              <a:rPr lang="en-US" b="0" i="0" dirty="0" err="1">
                <a:solidFill>
                  <a:srgbClr val="C3BCC3"/>
                </a:solidFill>
                <a:effectLst/>
                <a:latin typeface="JetBrains Mono" panose="020B0604020202020204" charset="0"/>
              </a:rPr>
              <a:t>Hacktoberfest</a:t>
            </a:r>
            <a:r>
              <a:rPr lang="en-US" b="0" i="0" dirty="0">
                <a:solidFill>
                  <a:srgbClr val="C3BCC3"/>
                </a:solidFill>
                <a:effectLst/>
                <a:latin typeface="JetBrains Mono" panose="020B0604020202020204" charset="0"/>
              </a:rPr>
              <a:t> (look for the “</a:t>
            </a:r>
            <a:r>
              <a:rPr lang="en-US" b="0" i="0" dirty="0" err="1">
                <a:solidFill>
                  <a:srgbClr val="C3BCC3"/>
                </a:solidFill>
                <a:effectLst/>
                <a:latin typeface="JetBrains Mono" panose="020B0604020202020204" charset="0"/>
              </a:rPr>
              <a:t>hacktoberfest</a:t>
            </a:r>
            <a:r>
              <a:rPr lang="en-US" b="0" i="0" dirty="0">
                <a:solidFill>
                  <a:srgbClr val="C3BCC3"/>
                </a:solidFill>
                <a:effectLst/>
                <a:latin typeface="JetBrains Mono" panose="020B0604020202020204" charset="0"/>
              </a:rPr>
              <a:t>” topic)</a:t>
            </a:r>
          </a:p>
          <a:p>
            <a:pPr algn="l">
              <a:buFont typeface="Arial" panose="020B0604020202020204" pitchFamily="34" charset="0"/>
              <a:buChar char="•"/>
            </a:pPr>
            <a:r>
              <a:rPr lang="en-US" b="0" i="0" dirty="0">
                <a:solidFill>
                  <a:srgbClr val="C3BCC3"/>
                </a:solidFill>
                <a:effectLst/>
                <a:latin typeface="JetBrains Mono" panose="020B0604020202020204" charset="0"/>
              </a:rPr>
              <a:t>Project maintainers must accept your pull/merge requests for them to count toward your total</a:t>
            </a:r>
          </a:p>
          <a:p>
            <a:pPr algn="l">
              <a:buFont typeface="Arial" panose="020B0604020202020204" pitchFamily="34" charset="0"/>
              <a:buChar char="•"/>
            </a:pPr>
            <a:r>
              <a:rPr lang="en-US" b="0" i="0" dirty="0">
                <a:solidFill>
                  <a:srgbClr val="C3BCC3"/>
                </a:solidFill>
                <a:effectLst/>
                <a:latin typeface="JetBrains Mono" panose="020B0604020202020204" charset="0"/>
              </a:rPr>
              <a:t>The first 50,000 participants to have their first PR/MR accepted will have a tree planted in their name through Tree Nation</a:t>
            </a:r>
          </a:p>
          <a:p>
            <a:pPr algn="l">
              <a:buFont typeface="Arial" panose="020B0604020202020204" pitchFamily="34" charset="0"/>
              <a:buChar char="•"/>
            </a:pPr>
            <a:r>
              <a:rPr lang="en-US" b="0" i="0" dirty="0">
                <a:solidFill>
                  <a:srgbClr val="C3BCC3"/>
                </a:solidFill>
                <a:effectLst/>
                <a:latin typeface="JetBrains Mono" panose="020B0604020202020204" charset="0"/>
              </a:rPr>
              <a:t>Participants with four pull/merge requests accepted between October 1 and October 31 will receive a unique digital reward</a:t>
            </a:r>
          </a:p>
        </p:txBody>
      </p:sp>
      <p:sp>
        <p:nvSpPr>
          <p:cNvPr id="209" name="Google Shape;20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44239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30" descr="preencoded.png"/>
          <p:cNvPicPr preferRelativeResize="0"/>
          <p:nvPr/>
        </p:nvPicPr>
        <p:blipFill rotWithShape="1">
          <a:blip r:embed="rId4">
            <a:alphaModFix/>
          </a:blip>
          <a:srcRect/>
          <a:stretch/>
        </p:blipFill>
        <p:spPr>
          <a:xfrm>
            <a:off x="16773525" y="457200"/>
            <a:ext cx="904876" cy="804435"/>
          </a:xfrm>
          <a:prstGeom prst="rect">
            <a:avLst/>
          </a:prstGeom>
          <a:noFill/>
          <a:ln>
            <a:noFill/>
          </a:ln>
        </p:spPr>
      </p:pic>
      <p:pic>
        <p:nvPicPr>
          <p:cNvPr id="1028" name="Picture 4" descr="May be an image of text that says 'H HACKTOBER FEST 10 CEBU TECH COMMUNITIES A CEBU CEBE PEN CON GDGCebu CEBU.. PizzaPy ReaC W”3 CEBU OCT 28 [พ] WTMCebu FROM HERE IN PARTNERSHIP WITH: S HERE å Lega Match'">
            <a:extLst>
              <a:ext uri="{FF2B5EF4-FFF2-40B4-BE49-F238E27FC236}">
                <a16:creationId xmlns:a16="http://schemas.microsoft.com/office/drawing/2014/main" id="{05A5BBE1-2EA7-E687-4A5D-B0D41D54F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
            <a:ext cx="18288000" cy="959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134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pic>
        <p:nvPicPr>
          <p:cNvPr id="337" name="Google Shape;337;p33" descr="preencoded.png"/>
          <p:cNvPicPr preferRelativeResize="0"/>
          <p:nvPr/>
        </p:nvPicPr>
        <p:blipFill rotWithShape="1">
          <a:blip r:embed="rId4">
            <a:alphaModFix/>
          </a:blip>
          <a:srcRect/>
          <a:stretch/>
        </p:blipFill>
        <p:spPr>
          <a:xfrm>
            <a:off x="16773525" y="457200"/>
            <a:ext cx="904875" cy="804435"/>
          </a:xfrm>
          <a:prstGeom prst="rect">
            <a:avLst/>
          </a:prstGeom>
          <a:noFill/>
          <a:ln>
            <a:noFill/>
          </a:ln>
        </p:spPr>
      </p:pic>
      <p:pic>
        <p:nvPicPr>
          <p:cNvPr id="3" name="Picture 2">
            <a:extLst>
              <a:ext uri="{FF2B5EF4-FFF2-40B4-BE49-F238E27FC236}">
                <a16:creationId xmlns:a16="http://schemas.microsoft.com/office/drawing/2014/main" id="{422C9567-A1EA-9030-AB1D-E7A3F29A00DE}"/>
              </a:ext>
            </a:extLst>
          </p:cNvPr>
          <p:cNvPicPr>
            <a:picLocks noChangeAspect="1"/>
          </p:cNvPicPr>
          <p:nvPr/>
        </p:nvPicPr>
        <p:blipFill>
          <a:blip r:embed="rId5"/>
          <a:stretch>
            <a:fillRect/>
          </a:stretch>
        </p:blipFill>
        <p:spPr>
          <a:xfrm>
            <a:off x="490537" y="23032"/>
            <a:ext cx="17306925" cy="10263968"/>
          </a:xfrm>
          <a:prstGeom prst="rect">
            <a:avLst/>
          </a:prstGeom>
        </p:spPr>
      </p:pic>
    </p:spTree>
    <p:extLst>
      <p:ext uri="{BB962C8B-B14F-4D97-AF65-F5344CB8AC3E}">
        <p14:creationId xmlns:p14="http://schemas.microsoft.com/office/powerpoint/2010/main" val="3619805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pic>
        <p:nvPicPr>
          <p:cNvPr id="141" name="Google Shape;141;g25c364b9c19_1_0"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pic>
        <p:nvPicPr>
          <p:cNvPr id="142" name="Google Shape;142;g25c364b9c19_1_0" descr="preencoded.png"/>
          <p:cNvPicPr preferRelativeResize="0"/>
          <p:nvPr/>
        </p:nvPicPr>
        <p:blipFill rotWithShape="1">
          <a:blip r:embed="rId5">
            <a:alphaModFix/>
          </a:blip>
          <a:srcRect/>
          <a:stretch/>
        </p:blipFill>
        <p:spPr>
          <a:xfrm>
            <a:off x="2523977" y="4038599"/>
            <a:ext cx="2105025" cy="2105025"/>
          </a:xfrm>
          <a:prstGeom prst="rect">
            <a:avLst/>
          </a:prstGeom>
          <a:noFill/>
          <a:ln>
            <a:noFill/>
          </a:ln>
        </p:spPr>
      </p:pic>
      <p:pic>
        <p:nvPicPr>
          <p:cNvPr id="143" name="Google Shape;143;g25c364b9c19_1_0" descr="preencoded.png"/>
          <p:cNvPicPr preferRelativeResize="0"/>
          <p:nvPr/>
        </p:nvPicPr>
        <p:blipFill rotWithShape="1">
          <a:blip r:embed="rId6">
            <a:alphaModFix/>
          </a:blip>
          <a:srcRect/>
          <a:stretch/>
        </p:blipFill>
        <p:spPr>
          <a:xfrm>
            <a:off x="7620000" y="4052397"/>
            <a:ext cx="3048000" cy="2182206"/>
          </a:xfrm>
          <a:prstGeom prst="rect">
            <a:avLst/>
          </a:prstGeom>
          <a:noFill/>
          <a:ln>
            <a:noFill/>
          </a:ln>
        </p:spPr>
      </p:pic>
      <p:pic>
        <p:nvPicPr>
          <p:cNvPr id="144" name="Google Shape;144;g25c364b9c19_1_0" descr="preencoded.png"/>
          <p:cNvPicPr preferRelativeResize="0"/>
          <p:nvPr/>
        </p:nvPicPr>
        <p:blipFill rotWithShape="1">
          <a:blip r:embed="rId7">
            <a:alphaModFix/>
          </a:blip>
          <a:srcRect/>
          <a:stretch/>
        </p:blipFill>
        <p:spPr>
          <a:xfrm>
            <a:off x="13658998" y="4052397"/>
            <a:ext cx="2181227" cy="2181225"/>
          </a:xfrm>
          <a:prstGeom prst="rect">
            <a:avLst/>
          </a:prstGeom>
          <a:noFill/>
          <a:ln>
            <a:noFill/>
          </a:ln>
        </p:spPr>
      </p:pic>
      <p:sp>
        <p:nvSpPr>
          <p:cNvPr id="145" name="Google Shape;145;g25c364b9c19_1_0"/>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ABOUT HACKTOBERFEST</a:t>
            </a:r>
            <a:endParaRPr sz="1200" b="0" i="0" u="none" strike="noStrike" cap="none" dirty="0">
              <a:solidFill>
                <a:schemeClr val="dk1"/>
              </a:solidFill>
              <a:latin typeface="Calibri"/>
              <a:ea typeface="Calibri"/>
              <a:cs typeface="Calibri"/>
              <a:sym typeface="Calibri"/>
            </a:endParaRPr>
          </a:p>
        </p:txBody>
      </p:sp>
      <p:sp>
        <p:nvSpPr>
          <p:cNvPr id="146" name="Google Shape;146;g25c364b9c19_1_0"/>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11</a:t>
            </a:r>
            <a:endParaRPr sz="1200" b="0" i="0" u="none" strike="noStrike" cap="none" dirty="0">
              <a:solidFill>
                <a:schemeClr val="dk1"/>
              </a:solidFill>
              <a:latin typeface="Calibri"/>
              <a:ea typeface="Calibri"/>
              <a:cs typeface="Calibri"/>
              <a:sym typeface="Calibri"/>
            </a:endParaRPr>
          </a:p>
        </p:txBody>
      </p:sp>
      <p:sp>
        <p:nvSpPr>
          <p:cNvPr id="147" name="Google Shape;147;g25c364b9c19_1_0"/>
          <p:cNvSpPr/>
          <p:nvPr/>
        </p:nvSpPr>
        <p:spPr>
          <a:xfrm>
            <a:off x="2290800" y="7172437"/>
            <a:ext cx="2609850" cy="962025"/>
          </a:xfrm>
          <a:prstGeom prst="rect">
            <a:avLst/>
          </a:prstGeom>
          <a:noFill/>
          <a:ln>
            <a:noFill/>
          </a:ln>
        </p:spPr>
        <p:txBody>
          <a:bodyPr spcFirstLastPara="1" wrap="square" lIns="0" tIns="0" rIns="0" bIns="0" anchor="t" anchorCtr="0">
            <a:noAutofit/>
          </a:bodyPr>
          <a:lstStyle/>
          <a:p>
            <a:pPr algn="ctr"/>
            <a:r>
              <a:rPr lang="en-PH" sz="3200" b="1" i="0" cap="all" dirty="0">
                <a:solidFill>
                  <a:srgbClr val="EFEDEF"/>
                </a:solidFill>
                <a:effectLst/>
                <a:latin typeface="JetBrains Mono" panose="020B0604020202020204" charset="0"/>
              </a:rPr>
              <a:t>EVERYONE IS WELCOME</a:t>
            </a:r>
          </a:p>
        </p:txBody>
      </p:sp>
      <p:sp>
        <p:nvSpPr>
          <p:cNvPr id="148" name="Google Shape;148;g25c364b9c19_1_0"/>
          <p:cNvSpPr/>
          <p:nvPr/>
        </p:nvSpPr>
        <p:spPr>
          <a:xfrm>
            <a:off x="7234237" y="7162800"/>
            <a:ext cx="3952875" cy="1343025"/>
          </a:xfrm>
          <a:prstGeom prst="rect">
            <a:avLst/>
          </a:prstGeom>
          <a:noFill/>
          <a:ln>
            <a:noFill/>
          </a:ln>
        </p:spPr>
        <p:txBody>
          <a:bodyPr spcFirstLastPara="1" wrap="square" lIns="0" tIns="0" rIns="0" bIns="0" anchor="t" anchorCtr="0">
            <a:noAutofit/>
          </a:bodyPr>
          <a:lstStyle/>
          <a:p>
            <a:pPr algn="ctr"/>
            <a:r>
              <a:rPr lang="en-US" sz="3200" b="1" i="0" cap="all" dirty="0">
                <a:solidFill>
                  <a:srgbClr val="EFEDEF"/>
                </a:solidFill>
                <a:effectLst/>
                <a:latin typeface="JetBrains Mono" panose="020B0604020202020204" charset="0"/>
              </a:rPr>
              <a:t>QUANTITY IS FUN, QUALITY IS KEY</a:t>
            </a:r>
          </a:p>
        </p:txBody>
      </p:sp>
      <p:sp>
        <p:nvSpPr>
          <p:cNvPr id="149" name="Google Shape;149;g25c364b9c19_1_0"/>
          <p:cNvSpPr/>
          <p:nvPr/>
        </p:nvSpPr>
        <p:spPr>
          <a:xfrm>
            <a:off x="12425511" y="7162800"/>
            <a:ext cx="4648200" cy="962024"/>
          </a:xfrm>
          <a:prstGeom prst="rect">
            <a:avLst/>
          </a:prstGeom>
          <a:noFill/>
          <a:ln>
            <a:noFill/>
          </a:ln>
        </p:spPr>
        <p:txBody>
          <a:bodyPr spcFirstLastPara="1" wrap="square" lIns="0" tIns="0" rIns="0" bIns="0" anchor="t" anchorCtr="0">
            <a:noAutofit/>
          </a:bodyPr>
          <a:lstStyle/>
          <a:p>
            <a:pPr algn="ctr"/>
            <a:r>
              <a:rPr lang="en-PH" sz="3200" b="1" i="0" cap="all" dirty="0">
                <a:solidFill>
                  <a:srgbClr val="EFEDEF"/>
                </a:solidFill>
                <a:effectLst/>
                <a:latin typeface="JetBrains Mono" panose="020B0604020202020204" charset="0"/>
              </a:rPr>
              <a:t>SHORT-TERM ACTION, LONG-TERM IMPACT</a:t>
            </a:r>
          </a:p>
        </p:txBody>
      </p:sp>
      <p:sp>
        <p:nvSpPr>
          <p:cNvPr id="150" name="Google Shape;150;g25c364b9c19_1_0"/>
          <p:cNvSpPr/>
          <p:nvPr/>
        </p:nvSpPr>
        <p:spPr>
          <a:xfrm>
            <a:off x="1000125" y="3895725"/>
            <a:ext cx="4581525" cy="3933900"/>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C3BCC3"/>
              </a:buClr>
              <a:buSzPts val="2850"/>
              <a:buFont typeface="JetBrains Mono"/>
              <a:buNone/>
            </a:pPr>
            <a:endParaRPr sz="2850" b="0" i="0" u="none" strike="noStrike" cap="none" dirty="0">
              <a:solidFill>
                <a:srgbClr val="000000"/>
              </a:solidFill>
              <a:latin typeface="Calibri"/>
              <a:ea typeface="Calibri"/>
              <a:cs typeface="Calibri"/>
              <a:sym typeface="Calibri"/>
            </a:endParaRPr>
          </a:p>
        </p:txBody>
      </p:sp>
      <p:sp>
        <p:nvSpPr>
          <p:cNvPr id="151" name="Google Shape;151;g25c364b9c19_1_0"/>
          <p:cNvSpPr/>
          <p:nvPr/>
        </p:nvSpPr>
        <p:spPr>
          <a:xfrm>
            <a:off x="1000125" y="1543050"/>
            <a:ext cx="148401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WHAT IS HACKTOBERFEST?</a:t>
            </a:r>
            <a:endParaRPr sz="6000" i="0" u="none" strike="noStrike" cap="none" dirty="0">
              <a:solidFill>
                <a:srgbClr val="000000"/>
              </a:solidFill>
              <a:latin typeface="Barlow ExtraBold"/>
              <a:ea typeface="Barlow ExtraBold"/>
              <a:cs typeface="Barlow ExtraBold"/>
              <a:sym typeface="Barlow ExtraBold"/>
            </a:endParaRPr>
          </a:p>
        </p:txBody>
      </p:sp>
    </p:spTree>
    <p:extLst>
      <p:ext uri="{BB962C8B-B14F-4D97-AF65-F5344CB8AC3E}">
        <p14:creationId xmlns:p14="http://schemas.microsoft.com/office/powerpoint/2010/main" val="2325333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30" descr="preencoded.png"/>
          <p:cNvPicPr preferRelativeResize="0"/>
          <p:nvPr/>
        </p:nvPicPr>
        <p:blipFill rotWithShape="1">
          <a:blip r:embed="rId4">
            <a:alphaModFix/>
          </a:blip>
          <a:srcRect/>
          <a:stretch/>
        </p:blipFill>
        <p:spPr>
          <a:xfrm>
            <a:off x="16773525" y="457200"/>
            <a:ext cx="904876" cy="804435"/>
          </a:xfrm>
          <a:prstGeom prst="rect">
            <a:avLst/>
          </a:prstGeom>
          <a:noFill/>
          <a:ln>
            <a:noFill/>
          </a:ln>
        </p:spPr>
      </p:pic>
      <p:sp>
        <p:nvSpPr>
          <p:cNvPr id="110" name="Google Shape;110;p30"/>
          <p:cNvSpPr/>
          <p:nvPr/>
        </p:nvSpPr>
        <p:spPr>
          <a:xfrm>
            <a:off x="619050" y="4433507"/>
            <a:ext cx="17049900" cy="1419986"/>
          </a:xfrm>
          <a:prstGeom prst="rect">
            <a:avLst/>
          </a:prstGeom>
          <a:noFill/>
          <a:ln>
            <a:noFill/>
          </a:ln>
        </p:spPr>
        <p:txBody>
          <a:bodyPr spcFirstLastPara="1" wrap="square" lIns="0" tIns="0" rIns="0" bIns="0" anchor="t" anchorCtr="0">
            <a:noAutofit/>
          </a:bodyPr>
          <a:lstStyle/>
          <a:p>
            <a:pPr marL="0" marR="0" lvl="0" indent="0" algn="ctr" rtl="0">
              <a:lnSpc>
                <a:spcPct val="110004"/>
              </a:lnSpc>
              <a:spcBef>
                <a:spcPts val="0"/>
              </a:spcBef>
              <a:spcAft>
                <a:spcPts val="0"/>
              </a:spcAft>
              <a:buClr>
                <a:srgbClr val="EFEDEF"/>
              </a:buClr>
              <a:buSzPts val="10125"/>
              <a:buFont typeface="Monda"/>
              <a:buNone/>
            </a:pPr>
            <a:r>
              <a:rPr lang="en-US" sz="9825" i="0" u="none" strike="noStrike" cap="none" dirty="0">
                <a:solidFill>
                  <a:srgbClr val="EFEDEF"/>
                </a:solidFill>
                <a:latin typeface="Barlow ExtraBold"/>
                <a:ea typeface="Barlow ExtraBold"/>
                <a:cs typeface="Barlow ExtraBold"/>
                <a:sym typeface="Barlow ExtraBold"/>
              </a:rPr>
              <a:t>BUT FIRST… LET’S GIT GUD!</a:t>
            </a:r>
            <a:endParaRPr sz="9825" i="0" u="none" strike="noStrike" cap="none" dirty="0">
              <a:solidFill>
                <a:schemeClr val="dk1"/>
              </a:solidFill>
              <a:latin typeface="Barlow ExtraBold"/>
              <a:ea typeface="Barlow ExtraBold"/>
              <a:cs typeface="Barlow ExtraBold"/>
              <a:sym typeface="Barlow ExtraBold"/>
            </a:endParaRPr>
          </a:p>
        </p:txBody>
      </p:sp>
    </p:spTree>
    <p:extLst>
      <p:ext uri="{BB962C8B-B14F-4D97-AF65-F5344CB8AC3E}">
        <p14:creationId xmlns:p14="http://schemas.microsoft.com/office/powerpoint/2010/main" val="1106458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30" descr="preencoded.png"/>
          <p:cNvPicPr preferRelativeResize="0"/>
          <p:nvPr/>
        </p:nvPicPr>
        <p:blipFill rotWithShape="1">
          <a:blip r:embed="rId4">
            <a:alphaModFix/>
          </a:blip>
          <a:srcRect/>
          <a:stretch/>
        </p:blipFill>
        <p:spPr>
          <a:xfrm>
            <a:off x="16773525" y="457200"/>
            <a:ext cx="904876" cy="804435"/>
          </a:xfrm>
          <a:prstGeom prst="rect">
            <a:avLst/>
          </a:prstGeom>
          <a:noFill/>
          <a:ln>
            <a:noFill/>
          </a:ln>
        </p:spPr>
      </p:pic>
      <p:pic>
        <p:nvPicPr>
          <p:cNvPr id="2" name="Picture 1">
            <a:extLst>
              <a:ext uri="{FF2B5EF4-FFF2-40B4-BE49-F238E27FC236}">
                <a16:creationId xmlns:a16="http://schemas.microsoft.com/office/drawing/2014/main" id="{C860EC75-DE27-BF04-F3EE-0ABE68D36CDB}"/>
              </a:ext>
            </a:extLst>
          </p:cNvPr>
          <p:cNvPicPr>
            <a:picLocks noChangeAspect="1"/>
          </p:cNvPicPr>
          <p:nvPr/>
        </p:nvPicPr>
        <p:blipFill>
          <a:blip r:embed="rId5"/>
          <a:stretch>
            <a:fillRect/>
          </a:stretch>
        </p:blipFill>
        <p:spPr>
          <a:xfrm>
            <a:off x="3834719" y="575423"/>
            <a:ext cx="10618561" cy="9136153"/>
          </a:xfrm>
          <a:prstGeom prst="rect">
            <a:avLst/>
          </a:prstGeom>
        </p:spPr>
      </p:pic>
    </p:spTree>
    <p:extLst>
      <p:ext uri="{BB962C8B-B14F-4D97-AF65-F5344CB8AC3E}">
        <p14:creationId xmlns:p14="http://schemas.microsoft.com/office/powerpoint/2010/main" val="2734030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What is Git?</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CONCEPTS</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14</a:t>
            </a:r>
            <a:endParaRPr sz="1200" b="0" i="0" u="none" strike="noStrike" cap="none"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7E3A8E3D-E4B2-9334-9B67-2A5D0D231DB3}"/>
              </a:ext>
            </a:extLst>
          </p:cNvPr>
          <p:cNvPicPr>
            <a:picLocks noChangeAspect="1"/>
          </p:cNvPicPr>
          <p:nvPr/>
        </p:nvPicPr>
        <p:blipFill>
          <a:blip r:embed="rId5"/>
          <a:stretch>
            <a:fillRect/>
          </a:stretch>
        </p:blipFill>
        <p:spPr>
          <a:xfrm>
            <a:off x="933594" y="4126348"/>
            <a:ext cx="16839762" cy="4567956"/>
          </a:xfrm>
          <a:prstGeom prst="rect">
            <a:avLst/>
          </a:prstGeom>
        </p:spPr>
      </p:pic>
      <p:sp>
        <p:nvSpPr>
          <p:cNvPr id="3" name="Google Shape;150;g25c364b9c19_1_0">
            <a:extLst>
              <a:ext uri="{FF2B5EF4-FFF2-40B4-BE49-F238E27FC236}">
                <a16:creationId xmlns:a16="http://schemas.microsoft.com/office/drawing/2014/main" id="{6C09B0DA-2C27-6B61-DE03-77EB38AD7E69}"/>
              </a:ext>
            </a:extLst>
          </p:cNvPr>
          <p:cNvSpPr/>
          <p:nvPr/>
        </p:nvSpPr>
        <p:spPr>
          <a:xfrm>
            <a:off x="933594" y="2946259"/>
            <a:ext cx="16839762" cy="733425"/>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C3BCC3"/>
              </a:buClr>
              <a:buSzPts val="2850"/>
              <a:buFont typeface="JetBrains Mono"/>
              <a:buNone/>
            </a:pPr>
            <a:r>
              <a:rPr lang="en-US" sz="2850" b="1" i="0" u="none" strike="noStrike" cap="none" dirty="0">
                <a:solidFill>
                  <a:srgbClr val="C3BCC3"/>
                </a:solidFill>
                <a:latin typeface="JetBrains Mono"/>
                <a:ea typeface="JetBrains Mono"/>
                <a:cs typeface="JetBrains Mono"/>
                <a:sym typeface="JetBrains Mono"/>
              </a:rPr>
              <a:t>Free and open source distributed version control system.</a:t>
            </a:r>
          </a:p>
        </p:txBody>
      </p:sp>
    </p:spTree>
    <p:extLst>
      <p:ext uri="{BB962C8B-B14F-4D97-AF65-F5344CB8AC3E}">
        <p14:creationId xmlns:p14="http://schemas.microsoft.com/office/powerpoint/2010/main" val="1207871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What is Git COMMIT, BRANCH and MERGE?</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CONCEPTS</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15</a:t>
            </a:r>
            <a:endParaRPr sz="1200" b="0" i="0" u="none" strike="noStrike" cap="none"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AD570006-8F29-6392-0D56-3F43A8E31BD1}"/>
              </a:ext>
            </a:extLst>
          </p:cNvPr>
          <p:cNvPicPr>
            <a:picLocks noChangeAspect="1"/>
          </p:cNvPicPr>
          <p:nvPr/>
        </p:nvPicPr>
        <p:blipFill>
          <a:blip r:embed="rId5"/>
          <a:stretch>
            <a:fillRect/>
          </a:stretch>
        </p:blipFill>
        <p:spPr>
          <a:xfrm>
            <a:off x="1004051" y="2609851"/>
            <a:ext cx="16279898" cy="7029450"/>
          </a:xfrm>
          <a:prstGeom prst="rect">
            <a:avLst/>
          </a:prstGeom>
        </p:spPr>
      </p:pic>
    </p:spTree>
    <p:extLst>
      <p:ext uri="{BB962C8B-B14F-4D97-AF65-F5344CB8AC3E}">
        <p14:creationId xmlns:p14="http://schemas.microsoft.com/office/powerpoint/2010/main" val="3409413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Git vs GitHub/GitLab: Are they the same?</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CONCEPTS</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16</a:t>
            </a:r>
            <a:endParaRPr sz="1200" b="0" i="0" u="none" strike="noStrike" cap="none"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89D66863-C6EF-BBCC-EED1-090FA576A85F}"/>
              </a:ext>
            </a:extLst>
          </p:cNvPr>
          <p:cNvPicPr>
            <a:picLocks noChangeAspect="1"/>
          </p:cNvPicPr>
          <p:nvPr/>
        </p:nvPicPr>
        <p:blipFill>
          <a:blip r:embed="rId5"/>
          <a:stretch>
            <a:fillRect/>
          </a:stretch>
        </p:blipFill>
        <p:spPr>
          <a:xfrm>
            <a:off x="4860160" y="2581276"/>
            <a:ext cx="8567679" cy="7029450"/>
          </a:xfrm>
          <a:prstGeom prst="rect">
            <a:avLst/>
          </a:prstGeom>
        </p:spPr>
      </p:pic>
    </p:spTree>
    <p:extLst>
      <p:ext uri="{BB962C8B-B14F-4D97-AF65-F5344CB8AC3E}">
        <p14:creationId xmlns:p14="http://schemas.microsoft.com/office/powerpoint/2010/main" val="405837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Git Push vs Git PULL</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CONCEPTS</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18</a:t>
            </a:r>
            <a:endParaRPr sz="12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06F5097-ED39-4E74-4E68-B00E978FB221}"/>
              </a:ext>
            </a:extLst>
          </p:cNvPr>
          <p:cNvPicPr>
            <a:picLocks noChangeAspect="1"/>
          </p:cNvPicPr>
          <p:nvPr/>
        </p:nvPicPr>
        <p:blipFill>
          <a:blip r:embed="rId5"/>
          <a:stretch>
            <a:fillRect/>
          </a:stretch>
        </p:blipFill>
        <p:spPr>
          <a:xfrm>
            <a:off x="4345155" y="2581276"/>
            <a:ext cx="9597690" cy="7029450"/>
          </a:xfrm>
          <a:prstGeom prst="rect">
            <a:avLst/>
          </a:prstGeom>
        </p:spPr>
      </p:pic>
    </p:spTree>
    <p:extLst>
      <p:ext uri="{BB962C8B-B14F-4D97-AF65-F5344CB8AC3E}">
        <p14:creationId xmlns:p14="http://schemas.microsoft.com/office/powerpoint/2010/main" val="2239996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pic>
        <p:nvPicPr>
          <p:cNvPr id="4" name="Picture 3">
            <a:extLst>
              <a:ext uri="{FF2B5EF4-FFF2-40B4-BE49-F238E27FC236}">
                <a16:creationId xmlns:a16="http://schemas.microsoft.com/office/drawing/2014/main" id="{320CD58C-7041-7282-04E5-9BADEF800667}"/>
              </a:ext>
            </a:extLst>
          </p:cNvPr>
          <p:cNvPicPr>
            <a:picLocks noChangeAspect="1"/>
          </p:cNvPicPr>
          <p:nvPr/>
        </p:nvPicPr>
        <p:blipFill>
          <a:blip r:embed="rId4"/>
          <a:stretch>
            <a:fillRect/>
          </a:stretch>
        </p:blipFill>
        <p:spPr>
          <a:xfrm>
            <a:off x="4345155" y="2581276"/>
            <a:ext cx="9637859" cy="7029450"/>
          </a:xfrm>
          <a:prstGeom prst="rect">
            <a:avLst/>
          </a:prstGeom>
        </p:spPr>
      </p:pic>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Git PUSH vs Git Pull</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5">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CONCEPTS</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17</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4612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30" descr="preencoded.png"/>
          <p:cNvPicPr preferRelativeResize="0"/>
          <p:nvPr/>
        </p:nvPicPr>
        <p:blipFill rotWithShape="1">
          <a:blip r:embed="rId4">
            <a:alphaModFix/>
          </a:blip>
          <a:srcRect/>
          <a:stretch/>
        </p:blipFill>
        <p:spPr>
          <a:xfrm>
            <a:off x="16773525" y="457200"/>
            <a:ext cx="904876" cy="804435"/>
          </a:xfrm>
          <a:prstGeom prst="rect">
            <a:avLst/>
          </a:prstGeom>
          <a:noFill/>
          <a:ln>
            <a:noFill/>
          </a:ln>
        </p:spPr>
      </p:pic>
      <p:sp>
        <p:nvSpPr>
          <p:cNvPr id="110" name="Google Shape;110;p30"/>
          <p:cNvSpPr/>
          <p:nvPr/>
        </p:nvSpPr>
        <p:spPr>
          <a:xfrm>
            <a:off x="619050" y="4433507"/>
            <a:ext cx="17049900" cy="1419986"/>
          </a:xfrm>
          <a:prstGeom prst="rect">
            <a:avLst/>
          </a:prstGeom>
          <a:noFill/>
          <a:ln>
            <a:noFill/>
          </a:ln>
        </p:spPr>
        <p:txBody>
          <a:bodyPr spcFirstLastPara="1" wrap="square" lIns="0" tIns="0" rIns="0" bIns="0" anchor="t" anchorCtr="0">
            <a:noAutofit/>
          </a:bodyPr>
          <a:lstStyle/>
          <a:p>
            <a:pPr marL="0" marR="0" lvl="0" indent="0" algn="ctr" rtl="0">
              <a:lnSpc>
                <a:spcPct val="110004"/>
              </a:lnSpc>
              <a:spcBef>
                <a:spcPts val="0"/>
              </a:spcBef>
              <a:spcAft>
                <a:spcPts val="0"/>
              </a:spcAft>
              <a:buClr>
                <a:srgbClr val="EFEDEF"/>
              </a:buClr>
              <a:buSzPts val="10125"/>
              <a:buFont typeface="Monda"/>
              <a:buNone/>
            </a:pPr>
            <a:r>
              <a:rPr lang="en-US" sz="9825" i="0" u="none" strike="noStrike" cap="none" dirty="0">
                <a:solidFill>
                  <a:srgbClr val="EFEDEF"/>
                </a:solidFill>
                <a:latin typeface="Barlow ExtraBold"/>
                <a:ea typeface="Barlow ExtraBold"/>
                <a:cs typeface="Barlow ExtraBold"/>
                <a:sym typeface="Barlow ExtraBold"/>
              </a:rPr>
              <a:t>NOW, LET’S GIT CODING!</a:t>
            </a:r>
            <a:endParaRPr sz="9825" i="0" u="none" strike="noStrike" cap="none" dirty="0">
              <a:solidFill>
                <a:schemeClr val="dk1"/>
              </a:solidFill>
              <a:latin typeface="Barlow ExtraBold"/>
              <a:ea typeface="Barlow ExtraBold"/>
              <a:cs typeface="Barlow ExtraBold"/>
              <a:sym typeface="Barlow ExtraBold"/>
            </a:endParaRPr>
          </a:p>
        </p:txBody>
      </p:sp>
    </p:spTree>
    <p:extLst>
      <p:ext uri="{BB962C8B-B14F-4D97-AF65-F5344CB8AC3E}">
        <p14:creationId xmlns:p14="http://schemas.microsoft.com/office/powerpoint/2010/main" val="176012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30" descr="preencoded.png"/>
          <p:cNvPicPr preferRelativeResize="0"/>
          <p:nvPr/>
        </p:nvPicPr>
        <p:blipFill rotWithShape="1">
          <a:blip r:embed="rId4">
            <a:alphaModFix/>
          </a:blip>
          <a:srcRect/>
          <a:stretch/>
        </p:blipFill>
        <p:spPr>
          <a:xfrm>
            <a:off x="16773525" y="457200"/>
            <a:ext cx="904876" cy="804435"/>
          </a:xfrm>
          <a:prstGeom prst="rect">
            <a:avLst/>
          </a:prstGeom>
          <a:noFill/>
          <a:ln>
            <a:noFill/>
          </a:ln>
        </p:spPr>
      </p:pic>
      <p:pic>
        <p:nvPicPr>
          <p:cNvPr id="1026" name="Picture 2" descr="May be a graphic of 1 person and text">
            <a:extLst>
              <a:ext uri="{FF2B5EF4-FFF2-40B4-BE49-F238E27FC236}">
                <a16:creationId xmlns:a16="http://schemas.microsoft.com/office/drawing/2014/main" id="{D9A16770-05B6-940F-C35A-56C46DE5B64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882"/>
          <a:stretch/>
        </p:blipFill>
        <p:spPr bwMode="auto">
          <a:xfrm>
            <a:off x="3486151" y="0"/>
            <a:ext cx="10648594"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441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F0913"/>
        </a:solidFill>
        <a:effectLst/>
      </p:bgPr>
    </p:bg>
    <p:spTree>
      <p:nvGrpSpPr>
        <p:cNvPr id="1" name="Shape 64"/>
        <p:cNvGrpSpPr/>
        <p:nvPr/>
      </p:nvGrpSpPr>
      <p:grpSpPr>
        <a:xfrm>
          <a:off x="0" y="0"/>
          <a:ext cx="0" cy="0"/>
          <a:chOff x="0" y="0"/>
          <a:chExt cx="0" cy="0"/>
        </a:xfrm>
      </p:grpSpPr>
      <p:pic>
        <p:nvPicPr>
          <p:cNvPr id="65" name="Google Shape;65;p7" descr="preencoded.png"/>
          <p:cNvPicPr preferRelativeResize="0"/>
          <p:nvPr/>
        </p:nvPicPr>
        <p:blipFill rotWithShape="1">
          <a:blip r:embed="rId3">
            <a:alphaModFix/>
          </a:blip>
          <a:srcRect/>
          <a:stretch/>
        </p:blipFill>
        <p:spPr>
          <a:xfrm>
            <a:off x="1" y="0"/>
            <a:ext cx="18287999" cy="10287001"/>
          </a:xfrm>
          <a:prstGeom prst="rect">
            <a:avLst/>
          </a:prstGeom>
          <a:noFill/>
          <a:ln>
            <a:noFill/>
          </a:ln>
        </p:spPr>
      </p:pic>
      <p:pic>
        <p:nvPicPr>
          <p:cNvPr id="66" name="Google Shape;66;p7" descr="preencoded.png"/>
          <p:cNvPicPr preferRelativeResize="0"/>
          <p:nvPr/>
        </p:nvPicPr>
        <p:blipFill rotWithShape="1">
          <a:blip r:embed="rId4">
            <a:alphaModFix/>
          </a:blip>
          <a:srcRect/>
          <a:stretch/>
        </p:blipFill>
        <p:spPr>
          <a:xfrm>
            <a:off x="1047750" y="1219200"/>
            <a:ext cx="7839075" cy="4419600"/>
          </a:xfrm>
          <a:prstGeom prst="rect">
            <a:avLst/>
          </a:prstGeom>
          <a:noFill/>
          <a:ln>
            <a:noFill/>
          </a:ln>
        </p:spPr>
      </p:pic>
      <p:pic>
        <p:nvPicPr>
          <p:cNvPr id="67" name="Google Shape;67;p7" descr="preencoded.png"/>
          <p:cNvPicPr preferRelativeResize="0"/>
          <p:nvPr/>
        </p:nvPicPr>
        <p:blipFill rotWithShape="1">
          <a:blip r:embed="rId5">
            <a:alphaModFix/>
          </a:blip>
          <a:srcRect/>
          <a:stretch/>
        </p:blipFill>
        <p:spPr>
          <a:xfrm>
            <a:off x="1047750" y="5619750"/>
            <a:ext cx="7839075" cy="2771775"/>
          </a:xfrm>
          <a:prstGeom prst="rect">
            <a:avLst/>
          </a:prstGeom>
          <a:noFill/>
          <a:ln>
            <a:noFill/>
          </a:ln>
        </p:spPr>
      </p:pic>
      <p:pic>
        <p:nvPicPr>
          <p:cNvPr id="68" name="Google Shape;68;p7" descr="preencoded.png"/>
          <p:cNvPicPr preferRelativeResize="0"/>
          <p:nvPr/>
        </p:nvPicPr>
        <p:blipFill rotWithShape="1">
          <a:blip r:embed="rId6">
            <a:alphaModFix/>
          </a:blip>
          <a:srcRect/>
          <a:stretch/>
        </p:blipFill>
        <p:spPr>
          <a:xfrm>
            <a:off x="1047750" y="1219200"/>
            <a:ext cx="7839075" cy="4419600"/>
          </a:xfrm>
          <a:prstGeom prst="rect">
            <a:avLst/>
          </a:prstGeom>
          <a:noFill/>
          <a:ln>
            <a:noFill/>
          </a:ln>
        </p:spPr>
      </p:pic>
      <p:pic>
        <p:nvPicPr>
          <p:cNvPr id="69" name="Google Shape;69;p7" descr="preencoded.png"/>
          <p:cNvPicPr preferRelativeResize="0"/>
          <p:nvPr/>
        </p:nvPicPr>
        <p:blipFill rotWithShape="1">
          <a:blip r:embed="rId4">
            <a:alphaModFix/>
          </a:blip>
          <a:srcRect/>
          <a:stretch/>
        </p:blipFill>
        <p:spPr>
          <a:xfrm>
            <a:off x="9410700" y="1219200"/>
            <a:ext cx="7839075" cy="4419600"/>
          </a:xfrm>
          <a:prstGeom prst="rect">
            <a:avLst/>
          </a:prstGeom>
          <a:noFill/>
          <a:ln>
            <a:noFill/>
          </a:ln>
        </p:spPr>
      </p:pic>
      <p:pic>
        <p:nvPicPr>
          <p:cNvPr id="70" name="Google Shape;70;p7" descr="preencoded.png"/>
          <p:cNvPicPr preferRelativeResize="0"/>
          <p:nvPr/>
        </p:nvPicPr>
        <p:blipFill rotWithShape="1">
          <a:blip r:embed="rId5">
            <a:alphaModFix/>
          </a:blip>
          <a:srcRect/>
          <a:stretch/>
        </p:blipFill>
        <p:spPr>
          <a:xfrm>
            <a:off x="9410700" y="5619750"/>
            <a:ext cx="7839075" cy="2771775"/>
          </a:xfrm>
          <a:prstGeom prst="rect">
            <a:avLst/>
          </a:prstGeom>
          <a:noFill/>
          <a:ln>
            <a:noFill/>
          </a:ln>
        </p:spPr>
      </p:pic>
      <p:pic>
        <p:nvPicPr>
          <p:cNvPr id="71" name="Google Shape;71;p7" descr="preencoded.png"/>
          <p:cNvPicPr preferRelativeResize="0"/>
          <p:nvPr/>
        </p:nvPicPr>
        <p:blipFill rotWithShape="1">
          <a:blip r:embed="rId6">
            <a:alphaModFix/>
          </a:blip>
          <a:srcRect/>
          <a:stretch/>
        </p:blipFill>
        <p:spPr>
          <a:xfrm>
            <a:off x="9410700" y="1219200"/>
            <a:ext cx="7839075" cy="4419600"/>
          </a:xfrm>
          <a:prstGeom prst="rect">
            <a:avLst/>
          </a:prstGeom>
          <a:noFill/>
          <a:ln>
            <a:noFill/>
          </a:ln>
        </p:spPr>
      </p:pic>
      <p:pic>
        <p:nvPicPr>
          <p:cNvPr id="72" name="Google Shape;72;p7" descr="preencoded.png"/>
          <p:cNvPicPr preferRelativeResize="0"/>
          <p:nvPr/>
        </p:nvPicPr>
        <p:blipFill rotWithShape="1">
          <a:blip r:embed="rId7">
            <a:alphaModFix/>
          </a:blip>
          <a:srcRect/>
          <a:stretch/>
        </p:blipFill>
        <p:spPr>
          <a:xfrm>
            <a:off x="16845130" y="1435973"/>
            <a:ext cx="835878" cy="1671800"/>
          </a:xfrm>
          <a:prstGeom prst="rect">
            <a:avLst/>
          </a:prstGeom>
          <a:noFill/>
          <a:ln>
            <a:noFill/>
          </a:ln>
        </p:spPr>
      </p:pic>
      <p:sp>
        <p:nvSpPr>
          <p:cNvPr id="73" name="Google Shape;73;p7"/>
          <p:cNvSpPr/>
          <p:nvPr/>
        </p:nvSpPr>
        <p:spPr>
          <a:xfrm>
            <a:off x="1524000" y="6267450"/>
            <a:ext cx="5652600" cy="866700"/>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rgbClr val="EFEDEF"/>
              </a:buClr>
              <a:buSzPts val="4500"/>
              <a:buFont typeface="Monda"/>
              <a:buNone/>
            </a:pPr>
            <a:r>
              <a:rPr lang="en-US" sz="4500" b="0" i="0" u="none" strike="noStrike" cap="none" dirty="0">
                <a:solidFill>
                  <a:srgbClr val="EFEDEF"/>
                </a:solidFill>
                <a:latin typeface="Monda"/>
                <a:ea typeface="Monda"/>
                <a:cs typeface="Monda"/>
                <a:sym typeface="Monda"/>
              </a:rPr>
              <a:t>FOR WINDOWS 10/11</a:t>
            </a:r>
            <a:endParaRPr sz="4500" b="0" i="0" u="none" strike="noStrike" cap="none" dirty="0">
              <a:solidFill>
                <a:schemeClr val="dk1"/>
              </a:solidFill>
              <a:latin typeface="Calibri"/>
              <a:ea typeface="Calibri"/>
              <a:cs typeface="Calibri"/>
              <a:sym typeface="Calibri"/>
            </a:endParaRPr>
          </a:p>
        </p:txBody>
      </p:sp>
      <p:sp>
        <p:nvSpPr>
          <p:cNvPr id="74" name="Google Shape;74;p7"/>
          <p:cNvSpPr/>
          <p:nvPr/>
        </p:nvSpPr>
        <p:spPr>
          <a:xfrm>
            <a:off x="1524000" y="7467600"/>
            <a:ext cx="7065900" cy="304800"/>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rgbClr val="C3BCC3"/>
              </a:buClr>
              <a:buSzPts val="2100"/>
              <a:buFont typeface="JetBrains Mono"/>
              <a:buNone/>
            </a:pPr>
            <a:r>
              <a:rPr lang="en-US" sz="2100" b="0" i="0" u="none" strike="noStrike" cap="none" dirty="0">
                <a:solidFill>
                  <a:srgbClr val="C3BCC3"/>
                </a:solidFill>
                <a:latin typeface="JetBrains Mono"/>
                <a:ea typeface="JetBrains Mono"/>
                <a:cs typeface="JetBrains Mono"/>
                <a:sym typeface="JetBrains Mono"/>
              </a:rPr>
              <a:t>EZ</a:t>
            </a:r>
            <a:endParaRPr sz="2100" b="0" i="0" u="none" strike="noStrike" cap="none" dirty="0">
              <a:solidFill>
                <a:schemeClr val="dk1"/>
              </a:solidFill>
              <a:latin typeface="Calibri"/>
              <a:ea typeface="Calibri"/>
              <a:cs typeface="Calibri"/>
              <a:sym typeface="Calibri"/>
            </a:endParaRPr>
          </a:p>
        </p:txBody>
      </p:sp>
      <p:sp>
        <p:nvSpPr>
          <p:cNvPr id="75" name="Google Shape;75;p7"/>
          <p:cNvSpPr/>
          <p:nvPr/>
        </p:nvSpPr>
        <p:spPr>
          <a:xfrm>
            <a:off x="10135475" y="3319950"/>
            <a:ext cx="6351300" cy="827700"/>
          </a:xfrm>
          <a:prstGeom prst="rect">
            <a:avLst/>
          </a:prstGeom>
          <a:noFill/>
          <a:ln>
            <a:noFill/>
          </a:ln>
        </p:spPr>
        <p:txBody>
          <a:bodyPr spcFirstLastPara="1" wrap="square" lIns="0" tIns="0" rIns="0" bIns="0" anchor="t" anchorCtr="0">
            <a:noAutofit/>
          </a:bodyPr>
          <a:lstStyle/>
          <a:p>
            <a:pPr marL="0" marR="0" lvl="0" indent="0" algn="ctr" rtl="0">
              <a:lnSpc>
                <a:spcPct val="499925"/>
              </a:lnSpc>
              <a:spcBef>
                <a:spcPts val="0"/>
              </a:spcBef>
              <a:spcAft>
                <a:spcPts val="0"/>
              </a:spcAft>
              <a:buClr>
                <a:srgbClr val="FFFFFF"/>
              </a:buClr>
              <a:buSzPts val="2695"/>
              <a:buFont typeface="Monda"/>
              <a:buNone/>
            </a:pPr>
            <a:r>
              <a:rPr lang="en-US" sz="2695" b="0" i="0" u="none" strike="noStrike" cap="none" dirty="0">
                <a:solidFill>
                  <a:srgbClr val="FFFFFF"/>
                </a:solidFill>
                <a:latin typeface="Monda"/>
                <a:ea typeface="Monda"/>
                <a:cs typeface="Monda"/>
                <a:sym typeface="Monda"/>
              </a:rPr>
              <a:t>https://git-scm.com/</a:t>
            </a:r>
          </a:p>
        </p:txBody>
      </p:sp>
      <p:sp>
        <p:nvSpPr>
          <p:cNvPr id="76" name="Google Shape;76;p7"/>
          <p:cNvSpPr/>
          <p:nvPr/>
        </p:nvSpPr>
        <p:spPr>
          <a:xfrm>
            <a:off x="9886950" y="6267450"/>
            <a:ext cx="6438900" cy="866700"/>
          </a:xfrm>
          <a:prstGeom prst="rect">
            <a:avLst/>
          </a:prstGeom>
          <a:noFill/>
          <a:ln>
            <a:noFill/>
          </a:ln>
        </p:spPr>
        <p:txBody>
          <a:bodyPr spcFirstLastPara="1" wrap="square" lIns="0" tIns="0" rIns="0" bIns="0" anchor="t" anchorCtr="0">
            <a:noAutofit/>
          </a:bodyPr>
          <a:lstStyle/>
          <a:p>
            <a:pPr marL="0" marR="0" lvl="0" indent="0" algn="l" rtl="0">
              <a:lnSpc>
                <a:spcPct val="85000"/>
              </a:lnSpc>
              <a:spcBef>
                <a:spcPts val="0"/>
              </a:spcBef>
              <a:spcAft>
                <a:spcPts val="0"/>
              </a:spcAft>
              <a:buClr>
                <a:srgbClr val="EFEDEF"/>
              </a:buClr>
              <a:buSzPts val="4500"/>
              <a:buFont typeface="Monda"/>
              <a:buNone/>
            </a:pPr>
            <a:r>
              <a:rPr lang="en-US" sz="4500" b="0" i="0" u="none" strike="noStrike" cap="none" dirty="0">
                <a:solidFill>
                  <a:srgbClr val="EFEDEF"/>
                </a:solidFill>
                <a:latin typeface="Monda"/>
                <a:ea typeface="Monda"/>
                <a:cs typeface="Monda"/>
                <a:sym typeface="Monda"/>
              </a:rPr>
              <a:t>FOR OTHER WINDOWS VERSIONS</a:t>
            </a:r>
            <a:endParaRPr sz="4500" b="0" i="0" u="none" strike="noStrike" cap="none" dirty="0">
              <a:solidFill>
                <a:schemeClr val="dk1"/>
              </a:solidFill>
              <a:latin typeface="Calibri"/>
              <a:ea typeface="Calibri"/>
              <a:cs typeface="Calibri"/>
              <a:sym typeface="Calibri"/>
            </a:endParaRPr>
          </a:p>
        </p:txBody>
      </p:sp>
      <p:sp>
        <p:nvSpPr>
          <p:cNvPr id="77" name="Google Shape;77;p7"/>
          <p:cNvSpPr/>
          <p:nvPr/>
        </p:nvSpPr>
        <p:spPr>
          <a:xfrm>
            <a:off x="9886950" y="7467600"/>
            <a:ext cx="5229300" cy="304800"/>
          </a:xfrm>
          <a:prstGeom prst="rect">
            <a:avLst/>
          </a:prstGeom>
          <a:noFill/>
          <a:ln>
            <a:noFill/>
          </a:ln>
        </p:spPr>
        <p:txBody>
          <a:bodyPr spcFirstLastPara="1" wrap="square" lIns="0" tIns="0" rIns="0" bIns="0" anchor="t" anchorCtr="0">
            <a:noAutofit/>
          </a:bodyPr>
          <a:lstStyle/>
          <a:p>
            <a:pPr marL="0" marR="0" lvl="0" indent="0" algn="l" rtl="0">
              <a:lnSpc>
                <a:spcPct val="114285"/>
              </a:lnSpc>
              <a:spcBef>
                <a:spcPts val="0"/>
              </a:spcBef>
              <a:spcAft>
                <a:spcPts val="0"/>
              </a:spcAft>
              <a:buClr>
                <a:srgbClr val="C3BCC3"/>
              </a:buClr>
              <a:buSzPts val="2100"/>
              <a:buFont typeface="JetBrains Mono"/>
              <a:buNone/>
            </a:pPr>
            <a:r>
              <a:rPr lang="en-US" sz="2100" b="0" i="0" u="none" strike="noStrike" cap="none" dirty="0">
                <a:solidFill>
                  <a:srgbClr val="C3BCC3"/>
                </a:solidFill>
                <a:latin typeface="JetBrains Mono"/>
                <a:ea typeface="JetBrains Mono"/>
                <a:cs typeface="JetBrains Mono"/>
                <a:sym typeface="JetBrains Mono"/>
              </a:rPr>
              <a:t>Just follow the Instructions.</a:t>
            </a:r>
            <a:endParaRPr sz="2100" b="0" i="0" u="none" strike="noStrike" cap="none" dirty="0">
              <a:solidFill>
                <a:schemeClr val="dk1"/>
              </a:solidFill>
              <a:latin typeface="Calibri"/>
              <a:ea typeface="Calibri"/>
              <a:cs typeface="Calibri"/>
              <a:sym typeface="Calibri"/>
            </a:endParaRPr>
          </a:p>
        </p:txBody>
      </p:sp>
      <p:sp>
        <p:nvSpPr>
          <p:cNvPr id="78" name="Google Shape;78;p7"/>
          <p:cNvSpPr/>
          <p:nvPr/>
        </p:nvSpPr>
        <p:spPr>
          <a:xfrm>
            <a:off x="1791638" y="3319950"/>
            <a:ext cx="6351300" cy="827700"/>
          </a:xfrm>
          <a:prstGeom prst="rect">
            <a:avLst/>
          </a:prstGeom>
          <a:noFill/>
          <a:ln>
            <a:noFill/>
          </a:ln>
        </p:spPr>
        <p:txBody>
          <a:bodyPr spcFirstLastPara="1" wrap="square" lIns="0" tIns="0" rIns="0" bIns="0" anchor="t" anchorCtr="0">
            <a:noAutofit/>
          </a:bodyPr>
          <a:lstStyle/>
          <a:p>
            <a:pPr marL="0" marR="0" lvl="0" indent="0" algn="ctr" rtl="0">
              <a:lnSpc>
                <a:spcPct val="499925"/>
              </a:lnSpc>
              <a:spcBef>
                <a:spcPts val="0"/>
              </a:spcBef>
              <a:spcAft>
                <a:spcPts val="0"/>
              </a:spcAft>
              <a:buClr>
                <a:srgbClr val="FFFFFF"/>
              </a:buClr>
              <a:buSzPts val="2695"/>
              <a:buFont typeface="Monda"/>
              <a:buNone/>
            </a:pPr>
            <a:endParaRPr sz="2695" b="0" i="0" u="none" strike="noStrike" cap="none" dirty="0">
              <a:solidFill>
                <a:schemeClr val="dk1"/>
              </a:solidFill>
              <a:latin typeface="Calibri"/>
              <a:ea typeface="Calibri"/>
              <a:cs typeface="Calibri"/>
              <a:sym typeface="Calibri"/>
            </a:endParaRPr>
          </a:p>
        </p:txBody>
      </p:sp>
      <p:pic>
        <p:nvPicPr>
          <p:cNvPr id="79" name="Google Shape;79;p7" descr="preencoded.png"/>
          <p:cNvPicPr preferRelativeResize="0"/>
          <p:nvPr/>
        </p:nvPicPr>
        <p:blipFill rotWithShape="1">
          <a:blip r:embed="rId8">
            <a:alphaModFix/>
          </a:blip>
          <a:srcRect/>
          <a:stretch/>
        </p:blipFill>
        <p:spPr>
          <a:xfrm>
            <a:off x="609600" y="504825"/>
            <a:ext cx="17068802" cy="381000"/>
          </a:xfrm>
          <a:prstGeom prst="rect">
            <a:avLst/>
          </a:prstGeom>
          <a:noFill/>
          <a:ln>
            <a:noFill/>
          </a:ln>
        </p:spPr>
      </p:pic>
      <p:sp>
        <p:nvSpPr>
          <p:cNvPr id="80" name="Google Shape;80;p7"/>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81" name="Google Shape;81;p7"/>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20</a:t>
            </a:r>
            <a:endParaRPr sz="12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2CE00353-45ED-7D2E-4F21-FB4B3BA0C217}"/>
              </a:ext>
            </a:extLst>
          </p:cNvPr>
          <p:cNvPicPr>
            <a:picLocks noChangeAspect="1"/>
          </p:cNvPicPr>
          <p:nvPr/>
        </p:nvPicPr>
        <p:blipFill>
          <a:blip r:embed="rId9"/>
          <a:stretch>
            <a:fillRect/>
          </a:stretch>
        </p:blipFill>
        <p:spPr>
          <a:xfrm>
            <a:off x="1400999" y="2953575"/>
            <a:ext cx="7132575" cy="1016722"/>
          </a:xfrm>
          <a:prstGeom prst="rect">
            <a:avLst/>
          </a:prstGeom>
        </p:spPr>
      </p:pic>
      <p:pic>
        <p:nvPicPr>
          <p:cNvPr id="4" name="Picture 2" descr="Git · GitHub">
            <a:extLst>
              <a:ext uri="{FF2B5EF4-FFF2-40B4-BE49-F238E27FC236}">
                <a16:creationId xmlns:a16="http://schemas.microsoft.com/office/drawing/2014/main" id="{63908DF3-1610-7844-3026-224A5F354A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94337" y="2626036"/>
            <a:ext cx="1671800" cy="167180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75;p7">
            <a:extLst>
              <a:ext uri="{FF2B5EF4-FFF2-40B4-BE49-F238E27FC236}">
                <a16:creationId xmlns:a16="http://schemas.microsoft.com/office/drawing/2014/main" id="{26901408-53C1-179A-9241-74A6518DB641}"/>
              </a:ext>
            </a:extLst>
          </p:cNvPr>
          <p:cNvSpPr/>
          <p:nvPr/>
        </p:nvSpPr>
        <p:spPr>
          <a:xfrm>
            <a:off x="1787956" y="3289160"/>
            <a:ext cx="6351300" cy="827700"/>
          </a:xfrm>
          <a:prstGeom prst="rect">
            <a:avLst/>
          </a:prstGeom>
          <a:noFill/>
          <a:ln>
            <a:noFill/>
          </a:ln>
        </p:spPr>
        <p:txBody>
          <a:bodyPr spcFirstLastPara="1" wrap="square" lIns="0" tIns="0" rIns="0" bIns="0" anchor="t" anchorCtr="0">
            <a:noAutofit/>
          </a:bodyPr>
          <a:lstStyle/>
          <a:p>
            <a:pPr marL="0" marR="0" lvl="0" indent="0" algn="ctr" rtl="0">
              <a:lnSpc>
                <a:spcPct val="499925"/>
              </a:lnSpc>
              <a:spcBef>
                <a:spcPts val="0"/>
              </a:spcBef>
              <a:spcAft>
                <a:spcPts val="0"/>
              </a:spcAft>
              <a:buClr>
                <a:srgbClr val="FFFFFF"/>
              </a:buClr>
              <a:buSzPts val="2695"/>
              <a:buFont typeface="Monda"/>
              <a:buNone/>
            </a:pPr>
            <a:r>
              <a:rPr lang="en-US" sz="2695" b="0" i="0" u="none" strike="noStrike" cap="none" dirty="0">
                <a:solidFill>
                  <a:srgbClr val="FFFFFF"/>
                </a:solidFill>
                <a:latin typeface="Monda"/>
                <a:ea typeface="Monda"/>
                <a:cs typeface="Monda"/>
                <a:sym typeface="Monda"/>
              </a:rPr>
              <a:t>Windows PowerShell</a:t>
            </a:r>
          </a:p>
        </p:txBody>
      </p:sp>
      <p:sp>
        <p:nvSpPr>
          <p:cNvPr id="7" name="Google Shape;110;p30">
            <a:extLst>
              <a:ext uri="{FF2B5EF4-FFF2-40B4-BE49-F238E27FC236}">
                <a16:creationId xmlns:a16="http://schemas.microsoft.com/office/drawing/2014/main" id="{7D41EFEA-D400-4D3A-CD8A-A40FC1B27CA5}"/>
              </a:ext>
            </a:extLst>
          </p:cNvPr>
          <p:cNvSpPr/>
          <p:nvPr/>
        </p:nvSpPr>
        <p:spPr>
          <a:xfrm>
            <a:off x="5736637" y="8548200"/>
            <a:ext cx="6814725" cy="1054521"/>
          </a:xfrm>
          <a:prstGeom prst="rect">
            <a:avLst/>
          </a:prstGeom>
          <a:noFill/>
          <a:ln>
            <a:noFill/>
          </a:ln>
        </p:spPr>
        <p:txBody>
          <a:bodyPr spcFirstLastPara="1" wrap="square" lIns="0" tIns="0" rIns="0" bIns="0" anchor="t" anchorCtr="0">
            <a:noAutofit/>
          </a:bodyPr>
          <a:lstStyle/>
          <a:p>
            <a:pPr marL="0" marR="0" lvl="0" indent="0" algn="ctr" rtl="0">
              <a:lnSpc>
                <a:spcPct val="110004"/>
              </a:lnSpc>
              <a:spcBef>
                <a:spcPts val="0"/>
              </a:spcBef>
              <a:spcAft>
                <a:spcPts val="0"/>
              </a:spcAft>
              <a:buClr>
                <a:srgbClr val="EFEDEF"/>
              </a:buClr>
              <a:buSzPts val="10125"/>
              <a:buFont typeface="Monda"/>
              <a:buNone/>
            </a:pPr>
            <a:r>
              <a:rPr lang="en-US" sz="6000" i="0" u="none" strike="noStrike" cap="none" dirty="0">
                <a:solidFill>
                  <a:srgbClr val="EFEDEF"/>
                </a:solidFill>
                <a:latin typeface="Barlow ExtraBold"/>
                <a:ea typeface="Barlow ExtraBold"/>
                <a:cs typeface="Barlow ExtraBold"/>
                <a:sym typeface="Barlow ExtraBold"/>
              </a:rPr>
              <a:t>INSTALL GIT FIRST</a:t>
            </a:r>
            <a:endParaRPr sz="6000" i="0" u="none" strike="noStrike" cap="none" dirty="0">
              <a:solidFill>
                <a:schemeClr val="dk1"/>
              </a:solidFill>
              <a:latin typeface="Barlow ExtraBold"/>
              <a:ea typeface="Barlow ExtraBold"/>
              <a:cs typeface="Barlow ExtraBold"/>
              <a:sym typeface="Barlow ExtraBold"/>
            </a:endParaRPr>
          </a:p>
        </p:txBody>
      </p:sp>
    </p:spTree>
    <p:extLst>
      <p:ext uri="{BB962C8B-B14F-4D97-AF65-F5344CB8AC3E}">
        <p14:creationId xmlns:p14="http://schemas.microsoft.com/office/powerpoint/2010/main" val="308094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Got Git?</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21</a:t>
            </a:r>
            <a:endParaRPr sz="1200" b="0" i="0" u="none" strike="noStrike" cap="none" dirty="0">
              <a:solidFill>
                <a:schemeClr val="dk1"/>
              </a:solidFill>
              <a:latin typeface="Calibri"/>
              <a:ea typeface="Calibri"/>
              <a:cs typeface="Calibri"/>
              <a:sym typeface="Calibri"/>
            </a:endParaRPr>
          </a:p>
        </p:txBody>
      </p:sp>
      <p:sp>
        <p:nvSpPr>
          <p:cNvPr id="3" name="Google Shape;150;g25c364b9c19_1_0">
            <a:extLst>
              <a:ext uri="{FF2B5EF4-FFF2-40B4-BE49-F238E27FC236}">
                <a16:creationId xmlns:a16="http://schemas.microsoft.com/office/drawing/2014/main" id="{6C09B0DA-2C27-6B61-DE03-77EB38AD7E69}"/>
              </a:ext>
            </a:extLst>
          </p:cNvPr>
          <p:cNvSpPr/>
          <p:nvPr/>
        </p:nvSpPr>
        <p:spPr>
          <a:xfrm>
            <a:off x="933594" y="2946259"/>
            <a:ext cx="16839762" cy="733425"/>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C3BCC3"/>
              </a:buClr>
              <a:buSzPts val="2850"/>
              <a:buFont typeface="JetBrains Mono"/>
              <a:buNone/>
            </a:pPr>
            <a:r>
              <a:rPr lang="en-US" sz="2850" b="1" i="0" u="none" strike="noStrike" cap="none" dirty="0">
                <a:solidFill>
                  <a:srgbClr val="C3BCC3"/>
                </a:solidFill>
                <a:latin typeface="JetBrains Mono"/>
                <a:ea typeface="JetBrains Mono"/>
                <a:cs typeface="JetBrains Mono"/>
                <a:sym typeface="JetBrains Mono"/>
              </a:rPr>
              <a:t>Check if you have Git installed. Or Git Bash for Windows.</a:t>
            </a:r>
          </a:p>
        </p:txBody>
      </p:sp>
      <p:pic>
        <p:nvPicPr>
          <p:cNvPr id="5" name="Picture 4">
            <a:extLst>
              <a:ext uri="{FF2B5EF4-FFF2-40B4-BE49-F238E27FC236}">
                <a16:creationId xmlns:a16="http://schemas.microsoft.com/office/drawing/2014/main" id="{9C11D7BB-7DFB-4696-01DE-4B8A9F4AED32}"/>
              </a:ext>
            </a:extLst>
          </p:cNvPr>
          <p:cNvPicPr>
            <a:picLocks noChangeAspect="1"/>
          </p:cNvPicPr>
          <p:nvPr/>
        </p:nvPicPr>
        <p:blipFill>
          <a:blip r:embed="rId5"/>
          <a:stretch>
            <a:fillRect/>
          </a:stretch>
        </p:blipFill>
        <p:spPr>
          <a:xfrm>
            <a:off x="1000125" y="4546459"/>
            <a:ext cx="16194756" cy="2097035"/>
          </a:xfrm>
          <a:prstGeom prst="rect">
            <a:avLst/>
          </a:prstGeom>
        </p:spPr>
      </p:pic>
    </p:spTree>
    <p:extLst>
      <p:ext uri="{BB962C8B-B14F-4D97-AF65-F5344CB8AC3E}">
        <p14:creationId xmlns:p14="http://schemas.microsoft.com/office/powerpoint/2010/main" val="3467405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Find a Project to Contribute to…</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22</a:t>
            </a:r>
            <a:endParaRPr sz="1200" b="0" i="0" u="none" strike="noStrike" cap="none" dirty="0">
              <a:solidFill>
                <a:schemeClr val="dk1"/>
              </a:solidFill>
              <a:latin typeface="Calibri"/>
              <a:ea typeface="Calibri"/>
              <a:cs typeface="Calibri"/>
              <a:sym typeface="Calibri"/>
            </a:endParaRPr>
          </a:p>
        </p:txBody>
      </p:sp>
      <p:sp>
        <p:nvSpPr>
          <p:cNvPr id="3" name="Google Shape;150;g25c364b9c19_1_0">
            <a:extLst>
              <a:ext uri="{FF2B5EF4-FFF2-40B4-BE49-F238E27FC236}">
                <a16:creationId xmlns:a16="http://schemas.microsoft.com/office/drawing/2014/main" id="{6C09B0DA-2C27-6B61-DE03-77EB38AD7E69}"/>
              </a:ext>
            </a:extLst>
          </p:cNvPr>
          <p:cNvSpPr/>
          <p:nvPr/>
        </p:nvSpPr>
        <p:spPr>
          <a:xfrm>
            <a:off x="933594" y="2946259"/>
            <a:ext cx="16839762" cy="733425"/>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C3BCC3"/>
              </a:buClr>
              <a:buSzPts val="2850"/>
              <a:buFont typeface="JetBrains Mono"/>
              <a:buNone/>
            </a:pPr>
            <a:r>
              <a:rPr lang="en-US" sz="2850" b="1" i="0" u="none" strike="noStrike" cap="none" dirty="0">
                <a:solidFill>
                  <a:srgbClr val="C3BCC3"/>
                </a:solidFill>
                <a:latin typeface="JetBrains Mono"/>
                <a:ea typeface="JetBrains Mono"/>
                <a:cs typeface="JetBrains Mono"/>
                <a:sym typeface="JetBrains Mono"/>
              </a:rPr>
              <a:t>Using this sample: https://github.com/shrutikapoor08/devjoke</a:t>
            </a:r>
          </a:p>
        </p:txBody>
      </p:sp>
      <p:pic>
        <p:nvPicPr>
          <p:cNvPr id="7" name="Picture 6">
            <a:extLst>
              <a:ext uri="{FF2B5EF4-FFF2-40B4-BE49-F238E27FC236}">
                <a16:creationId xmlns:a16="http://schemas.microsoft.com/office/drawing/2014/main" id="{2DADDC1B-6E18-73D5-B84B-08CCA4E753CD}"/>
              </a:ext>
            </a:extLst>
          </p:cNvPr>
          <p:cNvPicPr>
            <a:picLocks noChangeAspect="1"/>
          </p:cNvPicPr>
          <p:nvPr/>
        </p:nvPicPr>
        <p:blipFill rotWithShape="1">
          <a:blip r:embed="rId5"/>
          <a:srcRect b="28812"/>
          <a:stretch/>
        </p:blipFill>
        <p:spPr>
          <a:xfrm>
            <a:off x="933594" y="3790924"/>
            <a:ext cx="15925656" cy="5810276"/>
          </a:xfrm>
          <a:prstGeom prst="rect">
            <a:avLst/>
          </a:prstGeom>
        </p:spPr>
      </p:pic>
    </p:spTree>
    <p:extLst>
      <p:ext uri="{BB962C8B-B14F-4D97-AF65-F5344CB8AC3E}">
        <p14:creationId xmlns:p14="http://schemas.microsoft.com/office/powerpoint/2010/main" val="1876246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Find or Create an Issue for the Project</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23</a:t>
            </a:r>
            <a:endParaRPr sz="12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520E34E-0041-5767-68F0-00369D5B0E78}"/>
              </a:ext>
            </a:extLst>
          </p:cNvPr>
          <p:cNvPicPr>
            <a:picLocks noChangeAspect="1"/>
          </p:cNvPicPr>
          <p:nvPr/>
        </p:nvPicPr>
        <p:blipFill>
          <a:blip r:embed="rId5"/>
          <a:stretch>
            <a:fillRect/>
          </a:stretch>
        </p:blipFill>
        <p:spPr>
          <a:xfrm>
            <a:off x="2950004" y="2722681"/>
            <a:ext cx="12387992" cy="6890821"/>
          </a:xfrm>
          <a:prstGeom prst="rect">
            <a:avLst/>
          </a:prstGeom>
        </p:spPr>
      </p:pic>
    </p:spTree>
    <p:extLst>
      <p:ext uri="{BB962C8B-B14F-4D97-AF65-F5344CB8AC3E}">
        <p14:creationId xmlns:p14="http://schemas.microsoft.com/office/powerpoint/2010/main" val="1332657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Create a Fork of the Project</a:t>
            </a:r>
            <a:endParaRPr lang="en-US"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24</a:t>
            </a:r>
            <a:endParaRPr sz="1200" b="0" i="0" u="none" strike="noStrike" cap="none" dirty="0">
              <a:solidFill>
                <a:schemeClr val="dk1"/>
              </a:solidFill>
              <a:latin typeface="Calibri"/>
              <a:ea typeface="Calibri"/>
              <a:cs typeface="Calibri"/>
              <a:sym typeface="Calibri"/>
            </a:endParaRPr>
          </a:p>
        </p:txBody>
      </p:sp>
      <p:sp>
        <p:nvSpPr>
          <p:cNvPr id="3" name="Google Shape;150;g25c364b9c19_1_0">
            <a:extLst>
              <a:ext uri="{FF2B5EF4-FFF2-40B4-BE49-F238E27FC236}">
                <a16:creationId xmlns:a16="http://schemas.microsoft.com/office/drawing/2014/main" id="{6C09B0DA-2C27-6B61-DE03-77EB38AD7E69}"/>
              </a:ext>
            </a:extLst>
          </p:cNvPr>
          <p:cNvSpPr/>
          <p:nvPr/>
        </p:nvSpPr>
        <p:spPr>
          <a:xfrm>
            <a:off x="933594" y="2946259"/>
            <a:ext cx="16839762" cy="733425"/>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C3BCC3"/>
              </a:buClr>
              <a:buSzPts val="2850"/>
              <a:buFont typeface="JetBrains Mono"/>
              <a:buNone/>
            </a:pPr>
            <a:r>
              <a:rPr lang="en-US" sz="2850" b="1" i="0" u="none" strike="noStrike" cap="none" dirty="0">
                <a:solidFill>
                  <a:srgbClr val="C3BCC3"/>
                </a:solidFill>
                <a:latin typeface="JetBrains Mono"/>
                <a:ea typeface="JetBrains Mono"/>
                <a:cs typeface="JetBrains Mono"/>
                <a:sym typeface="JetBrains Mono"/>
              </a:rPr>
              <a:t>This is my fork: https://github.com/ndato/devjoke</a:t>
            </a:r>
          </a:p>
        </p:txBody>
      </p:sp>
      <p:pic>
        <p:nvPicPr>
          <p:cNvPr id="4" name="Picture 3">
            <a:extLst>
              <a:ext uri="{FF2B5EF4-FFF2-40B4-BE49-F238E27FC236}">
                <a16:creationId xmlns:a16="http://schemas.microsoft.com/office/drawing/2014/main" id="{64DF2D1E-E9C5-5923-6B5B-82B3CDB3DF70}"/>
              </a:ext>
            </a:extLst>
          </p:cNvPr>
          <p:cNvPicPr>
            <a:picLocks noChangeAspect="1"/>
          </p:cNvPicPr>
          <p:nvPr/>
        </p:nvPicPr>
        <p:blipFill rotWithShape="1">
          <a:blip r:embed="rId5"/>
          <a:srcRect b="37718"/>
          <a:stretch/>
        </p:blipFill>
        <p:spPr>
          <a:xfrm>
            <a:off x="933594" y="3799984"/>
            <a:ext cx="16199304" cy="5703245"/>
          </a:xfrm>
          <a:prstGeom prst="rect">
            <a:avLst/>
          </a:prstGeom>
        </p:spPr>
      </p:pic>
    </p:spTree>
    <p:extLst>
      <p:ext uri="{BB962C8B-B14F-4D97-AF65-F5344CB8AC3E}">
        <p14:creationId xmlns:p14="http://schemas.microsoft.com/office/powerpoint/2010/main" val="4260359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188595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Open Terminal/PowerShell and</a:t>
            </a:r>
          </a:p>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Clone the Project</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25</a:t>
            </a:r>
            <a:endParaRPr sz="1200" b="0" i="0" u="none" strike="noStrike" cap="none"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AC3EF93C-1186-B0C2-F0F9-BB794962461F}"/>
              </a:ext>
            </a:extLst>
          </p:cNvPr>
          <p:cNvPicPr>
            <a:picLocks noChangeAspect="1"/>
          </p:cNvPicPr>
          <p:nvPr/>
        </p:nvPicPr>
        <p:blipFill>
          <a:blip r:embed="rId5"/>
          <a:stretch>
            <a:fillRect/>
          </a:stretch>
        </p:blipFill>
        <p:spPr>
          <a:xfrm>
            <a:off x="2738112" y="3553489"/>
            <a:ext cx="12811776" cy="6047710"/>
          </a:xfrm>
          <a:prstGeom prst="rect">
            <a:avLst/>
          </a:prstGeom>
        </p:spPr>
      </p:pic>
    </p:spTree>
    <p:extLst>
      <p:ext uri="{BB962C8B-B14F-4D97-AF65-F5344CB8AC3E}">
        <p14:creationId xmlns:p14="http://schemas.microsoft.com/office/powerpoint/2010/main" val="3929516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pic>
        <p:nvPicPr>
          <p:cNvPr id="6" name="Picture 5">
            <a:extLst>
              <a:ext uri="{FF2B5EF4-FFF2-40B4-BE49-F238E27FC236}">
                <a16:creationId xmlns:a16="http://schemas.microsoft.com/office/drawing/2014/main" id="{E20C97A2-4537-1DA2-1DCD-3A650D4C550D}"/>
              </a:ext>
            </a:extLst>
          </p:cNvPr>
          <p:cNvPicPr>
            <a:picLocks noChangeAspect="1"/>
          </p:cNvPicPr>
          <p:nvPr/>
        </p:nvPicPr>
        <p:blipFill>
          <a:blip r:embed="rId4"/>
          <a:stretch>
            <a:fillRect/>
          </a:stretch>
        </p:blipFill>
        <p:spPr>
          <a:xfrm>
            <a:off x="1382120" y="3320143"/>
            <a:ext cx="15942710" cy="4829186"/>
          </a:xfrm>
          <a:prstGeom prst="rect">
            <a:avLst/>
          </a:prstGeom>
        </p:spPr>
      </p:pic>
      <p:sp>
        <p:nvSpPr>
          <p:cNvPr id="371" name="Google Shape;371;p28"/>
          <p:cNvSpPr/>
          <p:nvPr/>
        </p:nvSpPr>
        <p:spPr>
          <a:xfrm>
            <a:off x="1000125" y="1543050"/>
            <a:ext cx="16706700" cy="10150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Git Commands: Configuration</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5">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26</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4905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pic>
        <p:nvPicPr>
          <p:cNvPr id="8" name="Picture 7">
            <a:extLst>
              <a:ext uri="{FF2B5EF4-FFF2-40B4-BE49-F238E27FC236}">
                <a16:creationId xmlns:a16="http://schemas.microsoft.com/office/drawing/2014/main" id="{8649BDDE-5A4B-02CD-5150-72D8FF96AD47}"/>
              </a:ext>
            </a:extLst>
          </p:cNvPr>
          <p:cNvPicPr>
            <a:picLocks noChangeAspect="1"/>
          </p:cNvPicPr>
          <p:nvPr/>
        </p:nvPicPr>
        <p:blipFill>
          <a:blip r:embed="rId4"/>
          <a:stretch>
            <a:fillRect/>
          </a:stretch>
        </p:blipFill>
        <p:spPr>
          <a:xfrm>
            <a:off x="1332400" y="2569350"/>
            <a:ext cx="15945950" cy="7184250"/>
          </a:xfrm>
          <a:prstGeom prst="rect">
            <a:avLst/>
          </a:prstGeom>
        </p:spPr>
      </p:pic>
      <p:sp>
        <p:nvSpPr>
          <p:cNvPr id="371" name="Google Shape;371;p28"/>
          <p:cNvSpPr/>
          <p:nvPr/>
        </p:nvSpPr>
        <p:spPr>
          <a:xfrm>
            <a:off x="1000125" y="1543050"/>
            <a:ext cx="16706700" cy="10150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Git Commands: Log</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5">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27</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987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10150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Git Commands: Branching</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28</a:t>
            </a:r>
            <a:endParaRPr sz="12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17DF4B78-7569-6F47-23BC-77E8358F1806}"/>
              </a:ext>
            </a:extLst>
          </p:cNvPr>
          <p:cNvPicPr>
            <a:picLocks noChangeAspect="1"/>
          </p:cNvPicPr>
          <p:nvPr/>
        </p:nvPicPr>
        <p:blipFill>
          <a:blip r:embed="rId5"/>
          <a:stretch>
            <a:fillRect/>
          </a:stretch>
        </p:blipFill>
        <p:spPr>
          <a:xfrm>
            <a:off x="1148299" y="2928579"/>
            <a:ext cx="15991401" cy="6422250"/>
          </a:xfrm>
          <a:prstGeom prst="rect">
            <a:avLst/>
          </a:prstGeom>
        </p:spPr>
      </p:pic>
    </p:spTree>
    <p:extLst>
      <p:ext uri="{BB962C8B-B14F-4D97-AF65-F5344CB8AC3E}">
        <p14:creationId xmlns:p14="http://schemas.microsoft.com/office/powerpoint/2010/main" val="1103264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pic>
        <p:nvPicPr>
          <p:cNvPr id="8" name="Picture 7">
            <a:extLst>
              <a:ext uri="{FF2B5EF4-FFF2-40B4-BE49-F238E27FC236}">
                <a16:creationId xmlns:a16="http://schemas.microsoft.com/office/drawing/2014/main" id="{717915CF-3368-772B-BE64-3E5F50A2A2D1}"/>
              </a:ext>
            </a:extLst>
          </p:cNvPr>
          <p:cNvPicPr>
            <a:picLocks noChangeAspect="1"/>
          </p:cNvPicPr>
          <p:nvPr/>
        </p:nvPicPr>
        <p:blipFill>
          <a:blip r:embed="rId4"/>
          <a:stretch>
            <a:fillRect/>
          </a:stretch>
        </p:blipFill>
        <p:spPr>
          <a:xfrm>
            <a:off x="1380500" y="2579915"/>
            <a:ext cx="15897850" cy="7629691"/>
          </a:xfrm>
          <a:prstGeom prst="rect">
            <a:avLst/>
          </a:prstGeom>
        </p:spPr>
      </p:pic>
      <p:sp>
        <p:nvSpPr>
          <p:cNvPr id="371" name="Google Shape;371;p28"/>
          <p:cNvSpPr/>
          <p:nvPr/>
        </p:nvSpPr>
        <p:spPr>
          <a:xfrm>
            <a:off x="1000125" y="1543050"/>
            <a:ext cx="16706700" cy="10150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Git Commands: Committing Files</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5">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b="0" i="0" u="none" strike="noStrike" cap="none" dirty="0">
                <a:solidFill>
                  <a:srgbClr val="C3BCC3"/>
                </a:solidFill>
                <a:latin typeface="Monda"/>
                <a:ea typeface="Monda"/>
                <a:cs typeface="Monda"/>
                <a:sym typeface="Monda"/>
              </a:rPr>
              <a:t>29</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3617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
        <p:cNvGrpSpPr/>
        <p:nvPr/>
      </p:nvGrpSpPr>
      <p:grpSpPr>
        <a:xfrm>
          <a:off x="0" y="0"/>
          <a:ext cx="0" cy="0"/>
          <a:chOff x="0" y="0"/>
          <a:chExt cx="0" cy="0"/>
        </a:xfrm>
      </p:grpSpPr>
      <p:pic>
        <p:nvPicPr>
          <p:cNvPr id="87" name="Google Shape;87;g1e51bbcd891_0_41" descr="preencoded.png"/>
          <p:cNvPicPr preferRelativeResize="0"/>
          <p:nvPr/>
        </p:nvPicPr>
        <p:blipFill rotWithShape="1">
          <a:blip r:embed="rId4">
            <a:alphaModFix/>
          </a:blip>
          <a:srcRect/>
          <a:stretch/>
        </p:blipFill>
        <p:spPr>
          <a:xfrm>
            <a:off x="1047750" y="3428911"/>
            <a:ext cx="16192500" cy="28575"/>
          </a:xfrm>
          <a:prstGeom prst="rect">
            <a:avLst/>
          </a:prstGeom>
          <a:noFill/>
          <a:ln>
            <a:noFill/>
          </a:ln>
        </p:spPr>
      </p:pic>
      <p:pic>
        <p:nvPicPr>
          <p:cNvPr id="88" name="Google Shape;88;g1e51bbcd891_0_41" descr="preencoded.png"/>
          <p:cNvPicPr preferRelativeResize="0"/>
          <p:nvPr/>
        </p:nvPicPr>
        <p:blipFill rotWithShape="1">
          <a:blip r:embed="rId4">
            <a:alphaModFix/>
          </a:blip>
          <a:srcRect/>
          <a:stretch/>
        </p:blipFill>
        <p:spPr>
          <a:xfrm>
            <a:off x="1047750" y="4943386"/>
            <a:ext cx="16192500" cy="28575"/>
          </a:xfrm>
          <a:prstGeom prst="rect">
            <a:avLst/>
          </a:prstGeom>
          <a:noFill/>
          <a:ln>
            <a:noFill/>
          </a:ln>
        </p:spPr>
      </p:pic>
      <p:pic>
        <p:nvPicPr>
          <p:cNvPr id="89" name="Google Shape;89;g1e51bbcd891_0_41" descr="preencoded.png"/>
          <p:cNvPicPr preferRelativeResize="0"/>
          <p:nvPr/>
        </p:nvPicPr>
        <p:blipFill rotWithShape="1">
          <a:blip r:embed="rId4">
            <a:alphaModFix/>
          </a:blip>
          <a:srcRect/>
          <a:stretch/>
        </p:blipFill>
        <p:spPr>
          <a:xfrm>
            <a:off x="1047750" y="6457861"/>
            <a:ext cx="16192500" cy="28575"/>
          </a:xfrm>
          <a:prstGeom prst="rect">
            <a:avLst/>
          </a:prstGeom>
          <a:noFill/>
          <a:ln>
            <a:noFill/>
          </a:ln>
        </p:spPr>
      </p:pic>
      <p:pic>
        <p:nvPicPr>
          <p:cNvPr id="90" name="Google Shape;90;g1e51bbcd891_0_41" descr="preencoded.png"/>
          <p:cNvPicPr preferRelativeResize="0"/>
          <p:nvPr/>
        </p:nvPicPr>
        <p:blipFill rotWithShape="1">
          <a:blip r:embed="rId5">
            <a:alphaModFix/>
          </a:blip>
          <a:srcRect/>
          <a:stretch/>
        </p:blipFill>
        <p:spPr>
          <a:xfrm>
            <a:off x="1019175" y="2581186"/>
            <a:ext cx="228600" cy="228600"/>
          </a:xfrm>
          <a:prstGeom prst="rect">
            <a:avLst/>
          </a:prstGeom>
          <a:noFill/>
          <a:ln>
            <a:noFill/>
          </a:ln>
        </p:spPr>
      </p:pic>
      <p:pic>
        <p:nvPicPr>
          <p:cNvPr id="91" name="Google Shape;91;g1e51bbcd891_0_41" descr="preencoded.png"/>
          <p:cNvPicPr preferRelativeResize="0"/>
          <p:nvPr/>
        </p:nvPicPr>
        <p:blipFill rotWithShape="1">
          <a:blip r:embed="rId5">
            <a:alphaModFix/>
          </a:blip>
          <a:srcRect/>
          <a:stretch/>
        </p:blipFill>
        <p:spPr>
          <a:xfrm>
            <a:off x="1019175" y="4095661"/>
            <a:ext cx="228600" cy="228600"/>
          </a:xfrm>
          <a:prstGeom prst="rect">
            <a:avLst/>
          </a:prstGeom>
          <a:noFill/>
          <a:ln>
            <a:noFill/>
          </a:ln>
        </p:spPr>
      </p:pic>
      <p:pic>
        <p:nvPicPr>
          <p:cNvPr id="92" name="Google Shape;92;g1e51bbcd891_0_41" descr="preencoded.png"/>
          <p:cNvPicPr preferRelativeResize="0"/>
          <p:nvPr/>
        </p:nvPicPr>
        <p:blipFill rotWithShape="1">
          <a:blip r:embed="rId5">
            <a:alphaModFix/>
          </a:blip>
          <a:srcRect/>
          <a:stretch/>
        </p:blipFill>
        <p:spPr>
          <a:xfrm>
            <a:off x="1019175" y="5610136"/>
            <a:ext cx="228600" cy="228600"/>
          </a:xfrm>
          <a:prstGeom prst="rect">
            <a:avLst/>
          </a:prstGeom>
          <a:noFill/>
          <a:ln>
            <a:noFill/>
          </a:ln>
        </p:spPr>
      </p:pic>
      <p:pic>
        <p:nvPicPr>
          <p:cNvPr id="93" name="Google Shape;93;g1e51bbcd891_0_41" descr="preencoded.png"/>
          <p:cNvPicPr preferRelativeResize="0"/>
          <p:nvPr/>
        </p:nvPicPr>
        <p:blipFill rotWithShape="1">
          <a:blip r:embed="rId5">
            <a:alphaModFix/>
          </a:blip>
          <a:srcRect/>
          <a:stretch/>
        </p:blipFill>
        <p:spPr>
          <a:xfrm>
            <a:off x="1019175" y="7124611"/>
            <a:ext cx="228600" cy="228600"/>
          </a:xfrm>
          <a:prstGeom prst="rect">
            <a:avLst/>
          </a:prstGeom>
          <a:noFill/>
          <a:ln>
            <a:noFill/>
          </a:ln>
        </p:spPr>
      </p:pic>
      <p:pic>
        <p:nvPicPr>
          <p:cNvPr id="94" name="Google Shape;94;g1e51bbcd891_0_41" descr="preencoded.png"/>
          <p:cNvPicPr preferRelativeResize="0"/>
          <p:nvPr/>
        </p:nvPicPr>
        <p:blipFill rotWithShape="1">
          <a:blip r:embed="rId6">
            <a:alphaModFix/>
          </a:blip>
          <a:srcRect/>
          <a:stretch/>
        </p:blipFill>
        <p:spPr>
          <a:xfrm>
            <a:off x="16773525" y="457200"/>
            <a:ext cx="904876" cy="804434"/>
          </a:xfrm>
          <a:prstGeom prst="rect">
            <a:avLst/>
          </a:prstGeom>
          <a:noFill/>
          <a:ln>
            <a:noFill/>
          </a:ln>
        </p:spPr>
      </p:pic>
      <p:sp>
        <p:nvSpPr>
          <p:cNvPr id="95" name="Google Shape;95;g1e51bbcd891_0_41"/>
          <p:cNvSpPr/>
          <p:nvPr/>
        </p:nvSpPr>
        <p:spPr>
          <a:xfrm>
            <a:off x="1476375" y="2324011"/>
            <a:ext cx="11296800" cy="752400"/>
          </a:xfrm>
          <a:prstGeom prst="rect">
            <a:avLst/>
          </a:prstGeom>
          <a:noFill/>
          <a:ln>
            <a:noFill/>
          </a:ln>
        </p:spPr>
        <p:txBody>
          <a:bodyPr spcFirstLastPara="1" wrap="square" lIns="0" tIns="0" rIns="0" bIns="0" anchor="t" anchorCtr="0">
            <a:noAutofit/>
          </a:bodyPr>
          <a:lstStyle/>
          <a:p>
            <a:pPr marL="0" marR="0" lvl="0" indent="0" algn="l" rtl="0">
              <a:lnSpc>
                <a:spcPct val="165000"/>
              </a:lnSpc>
              <a:spcBef>
                <a:spcPts val="0"/>
              </a:spcBef>
              <a:spcAft>
                <a:spcPts val="0"/>
              </a:spcAft>
              <a:buClr>
                <a:srgbClr val="C3BCC3"/>
              </a:buClr>
              <a:buSzPts val="3600"/>
              <a:buFont typeface="JetBrains Mono"/>
              <a:buNone/>
            </a:pPr>
            <a:r>
              <a:rPr lang="en-US" sz="3600" b="1" i="0" u="none" strike="noStrike" cap="none" dirty="0">
                <a:solidFill>
                  <a:srgbClr val="C3BCC3"/>
                </a:solidFill>
                <a:latin typeface="JetBrains Mono"/>
                <a:ea typeface="JetBrains Mono"/>
                <a:cs typeface="JetBrains Mono"/>
                <a:sym typeface="JetBrains Mono"/>
              </a:rPr>
              <a:t>About </a:t>
            </a:r>
            <a:r>
              <a:rPr lang="en-US" sz="3600" b="1" i="0" u="none" strike="noStrike" cap="none" dirty="0" err="1">
                <a:solidFill>
                  <a:srgbClr val="C3BCC3"/>
                </a:solidFill>
                <a:latin typeface="JetBrains Mono"/>
                <a:ea typeface="JetBrains Mono"/>
                <a:cs typeface="JetBrains Mono"/>
                <a:sym typeface="JetBrains Mono"/>
              </a:rPr>
              <a:t>Hacktoberfest</a:t>
            </a:r>
            <a:endParaRPr sz="3600" b="0" i="0" u="none" strike="noStrike" cap="none" dirty="0">
              <a:solidFill>
                <a:schemeClr val="dk1"/>
              </a:solidFill>
              <a:latin typeface="Calibri"/>
              <a:ea typeface="Calibri"/>
              <a:cs typeface="Calibri"/>
              <a:sym typeface="Calibri"/>
            </a:endParaRPr>
          </a:p>
        </p:txBody>
      </p:sp>
      <p:sp>
        <p:nvSpPr>
          <p:cNvPr id="96" name="Google Shape;96;g1e51bbcd891_0_41"/>
          <p:cNvSpPr/>
          <p:nvPr/>
        </p:nvSpPr>
        <p:spPr>
          <a:xfrm>
            <a:off x="15859125" y="2581186"/>
            <a:ext cx="1381200" cy="438300"/>
          </a:xfrm>
          <a:prstGeom prst="rect">
            <a:avLst/>
          </a:prstGeom>
          <a:noFill/>
          <a:ln>
            <a:noFill/>
          </a:ln>
        </p:spPr>
        <p:txBody>
          <a:bodyPr spcFirstLastPara="1" wrap="square" lIns="0" tIns="0" rIns="0" bIns="0" anchor="t" anchorCtr="0">
            <a:noAutofit/>
          </a:bodyPr>
          <a:lstStyle/>
          <a:p>
            <a:pPr marL="0" marR="0" lvl="0" indent="0" algn="r" rtl="0">
              <a:lnSpc>
                <a:spcPct val="165000"/>
              </a:lnSpc>
              <a:spcBef>
                <a:spcPts val="0"/>
              </a:spcBef>
              <a:spcAft>
                <a:spcPts val="0"/>
              </a:spcAft>
              <a:buClr>
                <a:srgbClr val="C3BCC3"/>
              </a:buClr>
              <a:buSzPts val="2100"/>
              <a:buFont typeface="JetBrains Mono"/>
              <a:buNone/>
            </a:pPr>
            <a:r>
              <a:rPr lang="en-US" sz="2100" b="1" i="0" u="none" strike="noStrike" cap="none">
                <a:solidFill>
                  <a:srgbClr val="C3BCC3"/>
                </a:solidFill>
                <a:latin typeface="JetBrains Mono"/>
                <a:ea typeface="JetBrains Mono"/>
                <a:cs typeface="JetBrains Mono"/>
                <a:sym typeface="JetBrains Mono"/>
              </a:rPr>
              <a:t>01</a:t>
            </a:r>
            <a:endParaRPr sz="2100" b="0" i="0" u="none" strike="noStrike" cap="none">
              <a:solidFill>
                <a:schemeClr val="dk1"/>
              </a:solidFill>
              <a:latin typeface="Calibri"/>
              <a:ea typeface="Calibri"/>
              <a:cs typeface="Calibri"/>
              <a:sym typeface="Calibri"/>
            </a:endParaRPr>
          </a:p>
        </p:txBody>
      </p:sp>
      <p:sp>
        <p:nvSpPr>
          <p:cNvPr id="97" name="Google Shape;97;g1e51bbcd891_0_41"/>
          <p:cNvSpPr/>
          <p:nvPr/>
        </p:nvSpPr>
        <p:spPr>
          <a:xfrm>
            <a:off x="1476375" y="3838486"/>
            <a:ext cx="9096300" cy="752400"/>
          </a:xfrm>
          <a:prstGeom prst="rect">
            <a:avLst/>
          </a:prstGeom>
          <a:noFill/>
          <a:ln>
            <a:noFill/>
          </a:ln>
        </p:spPr>
        <p:txBody>
          <a:bodyPr spcFirstLastPara="1" wrap="square" lIns="0" tIns="0" rIns="0" bIns="0" anchor="t" anchorCtr="0">
            <a:noAutofit/>
          </a:bodyPr>
          <a:lstStyle/>
          <a:p>
            <a:pPr marL="0" marR="0" lvl="0" indent="0" algn="l" rtl="0">
              <a:lnSpc>
                <a:spcPct val="165000"/>
              </a:lnSpc>
              <a:spcBef>
                <a:spcPts val="0"/>
              </a:spcBef>
              <a:spcAft>
                <a:spcPts val="0"/>
              </a:spcAft>
              <a:buClr>
                <a:srgbClr val="C3BCC3"/>
              </a:buClr>
              <a:buSzPts val="3600"/>
              <a:buFont typeface="JetBrains Mono"/>
              <a:buNone/>
            </a:pPr>
            <a:r>
              <a:rPr lang="en-US" sz="3600" b="1" i="0" u="none" strike="noStrike" cap="none" dirty="0">
                <a:solidFill>
                  <a:srgbClr val="C3BCC3"/>
                </a:solidFill>
                <a:latin typeface="JetBrains Mono"/>
                <a:ea typeface="JetBrains Mono"/>
                <a:cs typeface="JetBrains Mono"/>
                <a:sym typeface="JetBrains Mono"/>
              </a:rPr>
              <a:t>Git Concepts</a:t>
            </a:r>
            <a:endParaRPr sz="3600" b="0" i="0" u="none" strike="noStrike" cap="none" dirty="0">
              <a:solidFill>
                <a:schemeClr val="dk1"/>
              </a:solidFill>
              <a:latin typeface="Calibri"/>
              <a:ea typeface="Calibri"/>
              <a:cs typeface="Calibri"/>
              <a:sym typeface="Calibri"/>
            </a:endParaRPr>
          </a:p>
        </p:txBody>
      </p:sp>
      <p:sp>
        <p:nvSpPr>
          <p:cNvPr id="98" name="Google Shape;98;g1e51bbcd891_0_41"/>
          <p:cNvSpPr/>
          <p:nvPr/>
        </p:nvSpPr>
        <p:spPr>
          <a:xfrm>
            <a:off x="15859125" y="4095661"/>
            <a:ext cx="1381200" cy="438300"/>
          </a:xfrm>
          <a:prstGeom prst="rect">
            <a:avLst/>
          </a:prstGeom>
          <a:noFill/>
          <a:ln>
            <a:noFill/>
          </a:ln>
        </p:spPr>
        <p:txBody>
          <a:bodyPr spcFirstLastPara="1" wrap="square" lIns="0" tIns="0" rIns="0" bIns="0" anchor="t" anchorCtr="0">
            <a:noAutofit/>
          </a:bodyPr>
          <a:lstStyle/>
          <a:p>
            <a:pPr marL="0" marR="0" lvl="0" indent="0" algn="r" rtl="0">
              <a:lnSpc>
                <a:spcPct val="165000"/>
              </a:lnSpc>
              <a:spcBef>
                <a:spcPts val="0"/>
              </a:spcBef>
              <a:spcAft>
                <a:spcPts val="0"/>
              </a:spcAft>
              <a:buClr>
                <a:srgbClr val="C3BCC3"/>
              </a:buClr>
              <a:buSzPts val="2100"/>
              <a:buFont typeface="JetBrains Mono"/>
              <a:buNone/>
            </a:pPr>
            <a:r>
              <a:rPr lang="en-US" sz="2100" b="1" dirty="0">
                <a:solidFill>
                  <a:srgbClr val="C3BCC3"/>
                </a:solidFill>
                <a:latin typeface="JetBrains Mono"/>
                <a:ea typeface="Calibri"/>
                <a:cs typeface="JetBrains Mono"/>
                <a:sym typeface="JetBrains Mono"/>
              </a:rPr>
              <a:t>02</a:t>
            </a:r>
            <a:endParaRPr sz="2100" b="0" i="0" u="none" strike="noStrike" cap="none" dirty="0">
              <a:solidFill>
                <a:schemeClr val="dk1"/>
              </a:solidFill>
              <a:latin typeface="Calibri"/>
              <a:ea typeface="Calibri"/>
              <a:cs typeface="Calibri"/>
              <a:sym typeface="Calibri"/>
            </a:endParaRPr>
          </a:p>
        </p:txBody>
      </p:sp>
      <p:sp>
        <p:nvSpPr>
          <p:cNvPr id="99" name="Google Shape;99;g1e51bbcd891_0_41"/>
          <p:cNvSpPr/>
          <p:nvPr/>
        </p:nvSpPr>
        <p:spPr>
          <a:xfrm>
            <a:off x="1476375" y="5352961"/>
            <a:ext cx="12392100" cy="752400"/>
          </a:xfrm>
          <a:prstGeom prst="rect">
            <a:avLst/>
          </a:prstGeom>
          <a:noFill/>
          <a:ln>
            <a:noFill/>
          </a:ln>
        </p:spPr>
        <p:txBody>
          <a:bodyPr spcFirstLastPara="1" wrap="square" lIns="0" tIns="0" rIns="0" bIns="0" anchor="t" anchorCtr="0">
            <a:noAutofit/>
          </a:bodyPr>
          <a:lstStyle/>
          <a:p>
            <a:pPr marL="0" marR="0" lvl="0" indent="0" algn="l" rtl="0">
              <a:lnSpc>
                <a:spcPct val="165000"/>
              </a:lnSpc>
              <a:spcBef>
                <a:spcPts val="0"/>
              </a:spcBef>
              <a:spcAft>
                <a:spcPts val="0"/>
              </a:spcAft>
              <a:buClr>
                <a:srgbClr val="C3BCC3"/>
              </a:buClr>
              <a:buSzPts val="3600"/>
              <a:buFont typeface="JetBrains Mono"/>
              <a:buNone/>
            </a:pPr>
            <a:r>
              <a:rPr lang="en-US" sz="3600" b="1" i="0" u="none" strike="noStrike" cap="none" dirty="0">
                <a:solidFill>
                  <a:srgbClr val="C3BCC3"/>
                </a:solidFill>
                <a:latin typeface="JetBrains Mono"/>
                <a:ea typeface="JetBrains Mono"/>
                <a:cs typeface="JetBrains Mono"/>
                <a:sym typeface="JetBrains Mono"/>
              </a:rPr>
              <a:t>Git Play-by-Play</a:t>
            </a:r>
            <a:endParaRPr sz="3600" b="0" i="0" u="none" strike="noStrike" cap="none" dirty="0">
              <a:solidFill>
                <a:schemeClr val="dk1"/>
              </a:solidFill>
              <a:latin typeface="Calibri"/>
              <a:ea typeface="Calibri"/>
              <a:cs typeface="Calibri"/>
              <a:sym typeface="Calibri"/>
            </a:endParaRPr>
          </a:p>
        </p:txBody>
      </p:sp>
      <p:sp>
        <p:nvSpPr>
          <p:cNvPr id="100" name="Google Shape;100;g1e51bbcd891_0_41"/>
          <p:cNvSpPr/>
          <p:nvPr/>
        </p:nvSpPr>
        <p:spPr>
          <a:xfrm>
            <a:off x="15859125" y="5610136"/>
            <a:ext cx="1381200" cy="438300"/>
          </a:xfrm>
          <a:prstGeom prst="rect">
            <a:avLst/>
          </a:prstGeom>
          <a:noFill/>
          <a:ln>
            <a:noFill/>
          </a:ln>
        </p:spPr>
        <p:txBody>
          <a:bodyPr spcFirstLastPara="1" wrap="square" lIns="0" tIns="0" rIns="0" bIns="0" anchor="t" anchorCtr="0">
            <a:noAutofit/>
          </a:bodyPr>
          <a:lstStyle/>
          <a:p>
            <a:pPr marL="0" marR="0" lvl="0" indent="0" algn="r" rtl="0">
              <a:lnSpc>
                <a:spcPct val="165000"/>
              </a:lnSpc>
              <a:spcBef>
                <a:spcPts val="0"/>
              </a:spcBef>
              <a:spcAft>
                <a:spcPts val="0"/>
              </a:spcAft>
              <a:buClr>
                <a:srgbClr val="C3BCC3"/>
              </a:buClr>
              <a:buSzPts val="2100"/>
              <a:buFont typeface="JetBrains Mono"/>
              <a:buNone/>
            </a:pPr>
            <a:r>
              <a:rPr lang="en-US" sz="2100" b="1" i="0" u="none" strike="noStrike" cap="none" dirty="0">
                <a:solidFill>
                  <a:srgbClr val="C3BCC3"/>
                </a:solidFill>
                <a:latin typeface="JetBrains Mono"/>
                <a:ea typeface="JetBrains Mono"/>
                <a:cs typeface="JetBrains Mono"/>
                <a:sym typeface="JetBrains Mono"/>
              </a:rPr>
              <a:t>03</a:t>
            </a:r>
            <a:endParaRPr sz="2100" b="0" i="0" u="none" strike="noStrike" cap="none" dirty="0">
              <a:solidFill>
                <a:schemeClr val="dk1"/>
              </a:solidFill>
              <a:latin typeface="Calibri"/>
              <a:ea typeface="Calibri"/>
              <a:cs typeface="Calibri"/>
              <a:sym typeface="Calibri"/>
            </a:endParaRPr>
          </a:p>
        </p:txBody>
      </p:sp>
      <p:sp>
        <p:nvSpPr>
          <p:cNvPr id="101" name="Google Shape;101;g1e51bbcd891_0_41"/>
          <p:cNvSpPr/>
          <p:nvPr/>
        </p:nvSpPr>
        <p:spPr>
          <a:xfrm>
            <a:off x="1476375" y="6867436"/>
            <a:ext cx="7458000" cy="752400"/>
          </a:xfrm>
          <a:prstGeom prst="rect">
            <a:avLst/>
          </a:prstGeom>
          <a:noFill/>
          <a:ln>
            <a:noFill/>
          </a:ln>
        </p:spPr>
        <p:txBody>
          <a:bodyPr spcFirstLastPara="1" wrap="square" lIns="0" tIns="0" rIns="0" bIns="0" anchor="t" anchorCtr="0">
            <a:noAutofit/>
          </a:bodyPr>
          <a:lstStyle/>
          <a:p>
            <a:pPr marL="0" marR="0" lvl="0" indent="0" algn="l" rtl="0">
              <a:lnSpc>
                <a:spcPct val="165000"/>
              </a:lnSpc>
              <a:spcBef>
                <a:spcPts val="0"/>
              </a:spcBef>
              <a:spcAft>
                <a:spcPts val="0"/>
              </a:spcAft>
              <a:buClr>
                <a:srgbClr val="C3BCC3"/>
              </a:buClr>
              <a:buSzPts val="3600"/>
              <a:buFont typeface="JetBrains Mono"/>
              <a:buNone/>
            </a:pPr>
            <a:r>
              <a:rPr lang="en-US" sz="3600" b="1" i="0" u="none" strike="noStrike" cap="none" dirty="0">
                <a:solidFill>
                  <a:srgbClr val="C3BCC3"/>
                </a:solidFill>
                <a:latin typeface="JetBrains Mono"/>
                <a:ea typeface="JetBrains Mono"/>
                <a:cs typeface="JetBrains Mono"/>
                <a:sym typeface="JetBrains Mono"/>
              </a:rPr>
              <a:t>Tips to Git Gud</a:t>
            </a:r>
            <a:endParaRPr sz="3600" b="0" i="0" u="none" strike="noStrike" cap="none" dirty="0">
              <a:solidFill>
                <a:schemeClr val="dk1"/>
              </a:solidFill>
              <a:latin typeface="Calibri"/>
              <a:ea typeface="Calibri"/>
              <a:cs typeface="Calibri"/>
              <a:sym typeface="Calibri"/>
            </a:endParaRPr>
          </a:p>
        </p:txBody>
      </p:sp>
      <p:sp>
        <p:nvSpPr>
          <p:cNvPr id="102" name="Google Shape;102;g1e51bbcd891_0_41"/>
          <p:cNvSpPr/>
          <p:nvPr/>
        </p:nvSpPr>
        <p:spPr>
          <a:xfrm>
            <a:off x="15859125" y="7124611"/>
            <a:ext cx="1381200" cy="438300"/>
          </a:xfrm>
          <a:prstGeom prst="rect">
            <a:avLst/>
          </a:prstGeom>
          <a:noFill/>
          <a:ln>
            <a:noFill/>
          </a:ln>
        </p:spPr>
        <p:txBody>
          <a:bodyPr spcFirstLastPara="1" wrap="square" lIns="0" tIns="0" rIns="0" bIns="0" anchor="t" anchorCtr="0">
            <a:noAutofit/>
          </a:bodyPr>
          <a:lstStyle/>
          <a:p>
            <a:pPr marL="0" marR="0" lvl="0" indent="0" algn="r" rtl="0">
              <a:lnSpc>
                <a:spcPct val="165000"/>
              </a:lnSpc>
              <a:spcBef>
                <a:spcPts val="0"/>
              </a:spcBef>
              <a:spcAft>
                <a:spcPts val="0"/>
              </a:spcAft>
              <a:buClr>
                <a:srgbClr val="C3BCC3"/>
              </a:buClr>
              <a:buSzPts val="2100"/>
              <a:buFont typeface="JetBrains Mono"/>
              <a:buNone/>
            </a:pPr>
            <a:r>
              <a:rPr lang="en-US" sz="2100" b="1" i="0" u="none" strike="noStrike" cap="none" dirty="0">
                <a:solidFill>
                  <a:srgbClr val="C3BCC3"/>
                </a:solidFill>
                <a:latin typeface="JetBrains Mono"/>
                <a:ea typeface="JetBrains Mono"/>
                <a:cs typeface="JetBrains Mono"/>
                <a:sym typeface="JetBrains Mono"/>
              </a:rPr>
              <a:t>04</a:t>
            </a:r>
            <a:endParaRPr sz="2100" b="0" i="0" u="none" strike="noStrike" cap="none" dirty="0">
              <a:solidFill>
                <a:schemeClr val="dk1"/>
              </a:solidFill>
              <a:latin typeface="Calibri"/>
              <a:ea typeface="Calibri"/>
              <a:cs typeface="Calibri"/>
              <a:sym typeface="Calibri"/>
            </a:endParaRPr>
          </a:p>
        </p:txBody>
      </p:sp>
      <p:sp>
        <p:nvSpPr>
          <p:cNvPr id="103" name="Google Shape;103;g1e51bbcd891_0_41"/>
          <p:cNvSpPr/>
          <p:nvPr/>
        </p:nvSpPr>
        <p:spPr>
          <a:xfrm>
            <a:off x="1000125" y="1038136"/>
            <a:ext cx="30099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Barlow ExtraBold"/>
              <a:buNone/>
            </a:pPr>
            <a:r>
              <a:rPr lang="en-US" sz="6000" b="0" i="0" u="none" strike="noStrike" cap="none">
                <a:solidFill>
                  <a:srgbClr val="EFEDEF"/>
                </a:solidFill>
                <a:latin typeface="Barlow ExtraBold"/>
                <a:ea typeface="Barlow ExtraBold"/>
                <a:cs typeface="Barlow ExtraBold"/>
                <a:sym typeface="Barlow ExtraBold"/>
              </a:rPr>
              <a:t>AGENDA</a:t>
            </a:r>
            <a:endParaRPr sz="6000" b="0" i="0" u="none" strike="noStrike" cap="none">
              <a:solidFill>
                <a:schemeClr val="dk1"/>
              </a:solidFill>
              <a:latin typeface="Calibri"/>
              <a:ea typeface="Calibri"/>
              <a:cs typeface="Calibri"/>
              <a:sym typeface="Calibri"/>
            </a:endParaRPr>
          </a:p>
        </p:txBody>
      </p:sp>
      <p:pic>
        <p:nvPicPr>
          <p:cNvPr id="2" name="Google Shape;89;g1e51bbcd891_0_41" descr="preencoded.png">
            <a:extLst>
              <a:ext uri="{FF2B5EF4-FFF2-40B4-BE49-F238E27FC236}">
                <a16:creationId xmlns:a16="http://schemas.microsoft.com/office/drawing/2014/main" id="{ABF55D87-4FAD-E2D9-29DE-65C94ACDCDAA}"/>
              </a:ext>
            </a:extLst>
          </p:cNvPr>
          <p:cNvPicPr preferRelativeResize="0"/>
          <p:nvPr/>
        </p:nvPicPr>
        <p:blipFill rotWithShape="1">
          <a:blip r:embed="rId4">
            <a:alphaModFix/>
          </a:blip>
          <a:srcRect/>
          <a:stretch/>
        </p:blipFill>
        <p:spPr>
          <a:xfrm>
            <a:off x="1028700" y="8086889"/>
            <a:ext cx="16192500" cy="28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10150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Git Commands: Committing More Files</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30</a:t>
            </a:r>
            <a:endParaRPr sz="1200" b="0" i="0" u="none" strike="noStrike" cap="none"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C5816E7E-A698-8D27-02B0-CB4AD390041E}"/>
              </a:ext>
            </a:extLst>
          </p:cNvPr>
          <p:cNvPicPr>
            <a:picLocks noChangeAspect="1"/>
          </p:cNvPicPr>
          <p:nvPr/>
        </p:nvPicPr>
        <p:blipFill>
          <a:blip r:embed="rId5"/>
          <a:stretch>
            <a:fillRect/>
          </a:stretch>
        </p:blipFill>
        <p:spPr>
          <a:xfrm>
            <a:off x="3327239" y="2660699"/>
            <a:ext cx="12052471" cy="6958003"/>
          </a:xfrm>
          <a:prstGeom prst="rect">
            <a:avLst/>
          </a:prstGeom>
        </p:spPr>
      </p:pic>
    </p:spTree>
    <p:extLst>
      <p:ext uri="{BB962C8B-B14F-4D97-AF65-F5344CB8AC3E}">
        <p14:creationId xmlns:p14="http://schemas.microsoft.com/office/powerpoint/2010/main" val="665896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10150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fr-FR" sz="6000" dirty="0">
                <a:solidFill>
                  <a:srgbClr val="EFEDEF"/>
                </a:solidFill>
                <a:latin typeface="Barlow ExtraBold"/>
                <a:ea typeface="Barlow ExtraBold"/>
                <a:cs typeface="Barlow ExtraBold"/>
                <a:sym typeface="Barlow ExtraBold"/>
              </a:rPr>
              <a:t>Git </a:t>
            </a:r>
            <a:r>
              <a:rPr lang="fr-FR" sz="6000" dirty="0" err="1">
                <a:solidFill>
                  <a:srgbClr val="EFEDEF"/>
                </a:solidFill>
                <a:latin typeface="Barlow ExtraBold"/>
                <a:ea typeface="Barlow ExtraBold"/>
                <a:cs typeface="Barlow ExtraBold"/>
                <a:sym typeface="Barlow ExtraBold"/>
              </a:rPr>
              <a:t>Commands</a:t>
            </a:r>
            <a:r>
              <a:rPr lang="fr-FR" sz="6000" dirty="0">
                <a:solidFill>
                  <a:srgbClr val="EFEDEF"/>
                </a:solidFill>
                <a:latin typeface="Barlow ExtraBold"/>
                <a:ea typeface="Barlow ExtraBold"/>
                <a:cs typeface="Barlow ExtraBold"/>
                <a:sym typeface="Barlow ExtraBold"/>
              </a:rPr>
              <a:t>: </a:t>
            </a:r>
            <a:r>
              <a:rPr lang="fr-FR" sz="6000" dirty="0" err="1">
                <a:solidFill>
                  <a:srgbClr val="EFEDEF"/>
                </a:solidFill>
                <a:latin typeface="Barlow ExtraBold"/>
                <a:ea typeface="Barlow ExtraBold"/>
                <a:cs typeface="Barlow ExtraBold"/>
                <a:sym typeface="Barlow ExtraBold"/>
              </a:rPr>
              <a:t>Revert</a:t>
            </a:r>
            <a:r>
              <a:rPr lang="fr-FR" sz="6000" dirty="0">
                <a:solidFill>
                  <a:srgbClr val="EFEDEF"/>
                </a:solidFill>
                <a:latin typeface="Barlow ExtraBold"/>
                <a:ea typeface="Barlow ExtraBold"/>
                <a:cs typeface="Barlow ExtraBold"/>
                <a:sym typeface="Barlow ExtraBold"/>
              </a:rPr>
              <a:t> vs Reset</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31</a:t>
            </a:r>
            <a:endParaRPr sz="1200" b="0" i="0" u="none" strike="noStrike" cap="none"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0D99D7D0-554F-44B6-63EF-B15A50266440}"/>
              </a:ext>
            </a:extLst>
          </p:cNvPr>
          <p:cNvPicPr>
            <a:picLocks noChangeAspect="1"/>
          </p:cNvPicPr>
          <p:nvPr/>
        </p:nvPicPr>
        <p:blipFill>
          <a:blip r:embed="rId5"/>
          <a:stretch>
            <a:fillRect/>
          </a:stretch>
        </p:blipFill>
        <p:spPr>
          <a:xfrm>
            <a:off x="561975" y="4158343"/>
            <a:ext cx="7280909" cy="3733799"/>
          </a:xfrm>
          <a:prstGeom prst="rect">
            <a:avLst/>
          </a:prstGeom>
        </p:spPr>
      </p:pic>
      <p:pic>
        <p:nvPicPr>
          <p:cNvPr id="6" name="Picture 5">
            <a:extLst>
              <a:ext uri="{FF2B5EF4-FFF2-40B4-BE49-F238E27FC236}">
                <a16:creationId xmlns:a16="http://schemas.microsoft.com/office/drawing/2014/main" id="{5D62BF89-8414-0E82-07C6-2B7291147C2E}"/>
              </a:ext>
            </a:extLst>
          </p:cNvPr>
          <p:cNvPicPr>
            <a:picLocks noChangeAspect="1"/>
          </p:cNvPicPr>
          <p:nvPr/>
        </p:nvPicPr>
        <p:blipFill>
          <a:blip r:embed="rId6"/>
          <a:stretch>
            <a:fillRect/>
          </a:stretch>
        </p:blipFill>
        <p:spPr>
          <a:xfrm>
            <a:off x="7996206" y="3714713"/>
            <a:ext cx="9496494" cy="5105437"/>
          </a:xfrm>
          <a:prstGeom prst="rect">
            <a:avLst/>
          </a:prstGeom>
        </p:spPr>
      </p:pic>
    </p:spTree>
    <p:extLst>
      <p:ext uri="{BB962C8B-B14F-4D97-AF65-F5344CB8AC3E}">
        <p14:creationId xmlns:p14="http://schemas.microsoft.com/office/powerpoint/2010/main" val="843069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1015093"/>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fr-FR" sz="6000" dirty="0">
                <a:solidFill>
                  <a:srgbClr val="EFEDEF"/>
                </a:solidFill>
                <a:latin typeface="Barlow ExtraBold"/>
                <a:ea typeface="Barlow ExtraBold"/>
                <a:cs typeface="Barlow ExtraBold"/>
                <a:sym typeface="Barlow ExtraBold"/>
              </a:rPr>
              <a:t>Git </a:t>
            </a:r>
            <a:r>
              <a:rPr lang="fr-FR" sz="6000" dirty="0" err="1">
                <a:solidFill>
                  <a:srgbClr val="EFEDEF"/>
                </a:solidFill>
                <a:latin typeface="Barlow ExtraBold"/>
                <a:ea typeface="Barlow ExtraBold"/>
                <a:cs typeface="Barlow ExtraBold"/>
                <a:sym typeface="Barlow ExtraBold"/>
              </a:rPr>
              <a:t>Commands</a:t>
            </a:r>
            <a:r>
              <a:rPr lang="fr-FR" sz="6000" dirty="0">
                <a:solidFill>
                  <a:srgbClr val="EFEDEF"/>
                </a:solidFill>
                <a:latin typeface="Barlow ExtraBold"/>
                <a:ea typeface="Barlow ExtraBold"/>
                <a:cs typeface="Barlow ExtraBold"/>
                <a:sym typeface="Barlow ExtraBold"/>
              </a:rPr>
              <a:t>: Push</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32</a:t>
            </a:r>
            <a:endParaRPr sz="1200" b="0" i="0" u="none" strike="noStrike" cap="none"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1CE69338-0606-EC63-EAB0-D79A878DBE53}"/>
              </a:ext>
            </a:extLst>
          </p:cNvPr>
          <p:cNvPicPr>
            <a:picLocks noChangeAspect="1"/>
          </p:cNvPicPr>
          <p:nvPr/>
        </p:nvPicPr>
        <p:blipFill>
          <a:blip r:embed="rId5"/>
          <a:stretch>
            <a:fillRect/>
          </a:stretch>
        </p:blipFill>
        <p:spPr>
          <a:xfrm>
            <a:off x="3918636" y="2558143"/>
            <a:ext cx="10869678" cy="7119257"/>
          </a:xfrm>
          <a:prstGeom prst="rect">
            <a:avLst/>
          </a:prstGeom>
        </p:spPr>
      </p:pic>
    </p:spTree>
    <p:extLst>
      <p:ext uri="{BB962C8B-B14F-4D97-AF65-F5344CB8AC3E}">
        <p14:creationId xmlns:p14="http://schemas.microsoft.com/office/powerpoint/2010/main" val="2119885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pic>
        <p:nvPicPr>
          <p:cNvPr id="6" name="Picture 5">
            <a:extLst>
              <a:ext uri="{FF2B5EF4-FFF2-40B4-BE49-F238E27FC236}">
                <a16:creationId xmlns:a16="http://schemas.microsoft.com/office/drawing/2014/main" id="{399CAFF3-8F93-AC37-62E1-1AD2AC2759BE}"/>
              </a:ext>
            </a:extLst>
          </p:cNvPr>
          <p:cNvPicPr>
            <a:picLocks noChangeAspect="1"/>
          </p:cNvPicPr>
          <p:nvPr/>
        </p:nvPicPr>
        <p:blipFill>
          <a:blip r:embed="rId4"/>
          <a:stretch>
            <a:fillRect/>
          </a:stretch>
        </p:blipFill>
        <p:spPr>
          <a:xfrm>
            <a:off x="1000125" y="2706523"/>
            <a:ext cx="15785842" cy="7019862"/>
          </a:xfrm>
          <a:prstGeom prst="rect">
            <a:avLst/>
          </a:prstGeom>
        </p:spPr>
      </p:pic>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What we’ve done so far?</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5">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33</a:t>
            </a:r>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216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Creating and Submitting a Pull Request</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34</a:t>
            </a:r>
            <a:endParaRPr sz="12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A26CFD50-E640-9E70-E211-282B80786B21}"/>
              </a:ext>
            </a:extLst>
          </p:cNvPr>
          <p:cNvPicPr>
            <a:picLocks noChangeAspect="1"/>
          </p:cNvPicPr>
          <p:nvPr/>
        </p:nvPicPr>
        <p:blipFill>
          <a:blip r:embed="rId5"/>
          <a:stretch>
            <a:fillRect/>
          </a:stretch>
        </p:blipFill>
        <p:spPr>
          <a:xfrm>
            <a:off x="3138443" y="2624112"/>
            <a:ext cx="12011113" cy="7019976"/>
          </a:xfrm>
          <a:prstGeom prst="rect">
            <a:avLst/>
          </a:prstGeom>
        </p:spPr>
      </p:pic>
    </p:spTree>
    <p:extLst>
      <p:ext uri="{BB962C8B-B14F-4D97-AF65-F5344CB8AC3E}">
        <p14:creationId xmlns:p14="http://schemas.microsoft.com/office/powerpoint/2010/main" val="1383589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71" name="Google Shape;371;p28"/>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Check the </a:t>
            </a:r>
            <a:r>
              <a:rPr lang="en-US" sz="6000" dirty="0" err="1">
                <a:solidFill>
                  <a:srgbClr val="EFEDEF"/>
                </a:solidFill>
                <a:latin typeface="Barlow ExtraBold"/>
                <a:ea typeface="Barlow ExtraBold"/>
                <a:cs typeface="Barlow ExtraBold"/>
                <a:sym typeface="Barlow ExtraBold"/>
              </a:rPr>
              <a:t>Hacktober</a:t>
            </a:r>
            <a:r>
              <a:rPr lang="en-US" sz="6000" dirty="0">
                <a:solidFill>
                  <a:srgbClr val="EFEDEF"/>
                </a:solidFill>
                <a:latin typeface="Barlow ExtraBold"/>
                <a:ea typeface="Barlow ExtraBold"/>
                <a:cs typeface="Barlow ExtraBold"/>
                <a:sym typeface="Barlow ExtraBold"/>
              </a:rPr>
              <a:t> Website if it Counts</a:t>
            </a:r>
            <a:endParaRPr sz="6000" i="0" u="none" strike="noStrike" cap="none" dirty="0">
              <a:solidFill>
                <a:srgbClr val="000000"/>
              </a:solidFill>
              <a:latin typeface="Barlow ExtraBold"/>
              <a:ea typeface="Barlow ExtraBold"/>
              <a:cs typeface="Barlow ExtraBold"/>
              <a:sym typeface="Barlow ExtraBold"/>
            </a:endParaRPr>
          </a:p>
        </p:txBody>
      </p:sp>
      <p:pic>
        <p:nvPicPr>
          <p:cNvPr id="372" name="Google Shape;372;p28" descr="preencoded.png"/>
          <p:cNvPicPr preferRelativeResize="0"/>
          <p:nvPr/>
        </p:nvPicPr>
        <p:blipFill rotWithShape="1">
          <a:blip r:embed="rId4">
            <a:alphaModFix/>
          </a:blip>
          <a:srcRect/>
          <a:stretch/>
        </p:blipFill>
        <p:spPr>
          <a:xfrm>
            <a:off x="609600" y="504825"/>
            <a:ext cx="17068802" cy="381000"/>
          </a:xfrm>
          <a:prstGeom prst="rect">
            <a:avLst/>
          </a:prstGeom>
          <a:noFill/>
          <a:ln>
            <a:noFill/>
          </a:ln>
        </p:spPr>
      </p:pic>
      <p:sp>
        <p:nvSpPr>
          <p:cNvPr id="373" name="Google Shape;373;p28"/>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GIT PLAY-BY-PLAY</a:t>
            </a:r>
            <a:endParaRPr lang="en-US" sz="1200" b="0" i="0" u="none" strike="noStrike" cap="none" dirty="0">
              <a:solidFill>
                <a:schemeClr val="dk1"/>
              </a:solidFill>
              <a:latin typeface="Calibri"/>
              <a:ea typeface="Calibri"/>
              <a:cs typeface="Calibri"/>
              <a:sym typeface="Calibri"/>
            </a:endParaRPr>
          </a:p>
        </p:txBody>
      </p:sp>
      <p:sp>
        <p:nvSpPr>
          <p:cNvPr id="374" name="Google Shape;374;p28"/>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35</a:t>
            </a:r>
            <a:endParaRPr sz="1200" b="0" i="0" u="none" strike="noStrike" cap="none"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A6C60037-670F-894A-AF40-9E770E852923}"/>
              </a:ext>
            </a:extLst>
          </p:cNvPr>
          <p:cNvPicPr>
            <a:picLocks noChangeAspect="1"/>
          </p:cNvPicPr>
          <p:nvPr/>
        </p:nvPicPr>
        <p:blipFill>
          <a:blip r:embed="rId5"/>
          <a:stretch>
            <a:fillRect/>
          </a:stretch>
        </p:blipFill>
        <p:spPr>
          <a:xfrm>
            <a:off x="2950003" y="2706523"/>
            <a:ext cx="12387993" cy="7019863"/>
          </a:xfrm>
          <a:prstGeom prst="rect">
            <a:avLst/>
          </a:prstGeom>
        </p:spPr>
      </p:pic>
    </p:spTree>
    <p:extLst>
      <p:ext uri="{BB962C8B-B14F-4D97-AF65-F5344CB8AC3E}">
        <p14:creationId xmlns:p14="http://schemas.microsoft.com/office/powerpoint/2010/main" val="3453623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30" descr="preencoded.png"/>
          <p:cNvPicPr preferRelativeResize="0"/>
          <p:nvPr/>
        </p:nvPicPr>
        <p:blipFill rotWithShape="1">
          <a:blip r:embed="rId4">
            <a:alphaModFix/>
          </a:blip>
          <a:srcRect/>
          <a:stretch/>
        </p:blipFill>
        <p:spPr>
          <a:xfrm>
            <a:off x="16773525" y="457200"/>
            <a:ext cx="904876" cy="804435"/>
          </a:xfrm>
          <a:prstGeom prst="rect">
            <a:avLst/>
          </a:prstGeom>
          <a:noFill/>
          <a:ln>
            <a:noFill/>
          </a:ln>
        </p:spPr>
      </p:pic>
      <p:sp>
        <p:nvSpPr>
          <p:cNvPr id="110" name="Google Shape;110;p30"/>
          <p:cNvSpPr/>
          <p:nvPr/>
        </p:nvSpPr>
        <p:spPr>
          <a:xfrm>
            <a:off x="628501" y="4480478"/>
            <a:ext cx="17049900" cy="1555650"/>
          </a:xfrm>
          <a:prstGeom prst="rect">
            <a:avLst/>
          </a:prstGeom>
          <a:noFill/>
          <a:ln>
            <a:noFill/>
          </a:ln>
        </p:spPr>
        <p:txBody>
          <a:bodyPr spcFirstLastPara="1" wrap="square" lIns="0" tIns="0" rIns="0" bIns="0" anchor="t" anchorCtr="0">
            <a:noAutofit/>
          </a:bodyPr>
          <a:lstStyle/>
          <a:p>
            <a:pPr marL="0" marR="0" lvl="0" indent="0" algn="ctr" rtl="0">
              <a:lnSpc>
                <a:spcPct val="110004"/>
              </a:lnSpc>
              <a:spcBef>
                <a:spcPts val="0"/>
              </a:spcBef>
              <a:spcAft>
                <a:spcPts val="0"/>
              </a:spcAft>
              <a:buClr>
                <a:srgbClr val="EFEDEF"/>
              </a:buClr>
              <a:buSzPts val="10125"/>
              <a:buFont typeface="Monda"/>
              <a:buNone/>
            </a:pPr>
            <a:r>
              <a:rPr lang="en-US" sz="9825" dirty="0">
                <a:solidFill>
                  <a:srgbClr val="EFEDEF"/>
                </a:solidFill>
                <a:latin typeface="Barlow ExtraBold"/>
                <a:ea typeface="Barlow ExtraBold"/>
                <a:cs typeface="Barlow ExtraBold"/>
                <a:sym typeface="Barlow ExtraBold"/>
              </a:rPr>
              <a:t>TIPS TO GIT GUD?</a:t>
            </a:r>
            <a:endParaRPr sz="9825" i="0" u="none" strike="noStrike" cap="none" dirty="0">
              <a:solidFill>
                <a:schemeClr val="dk1"/>
              </a:solidFill>
              <a:latin typeface="Barlow ExtraBold"/>
              <a:ea typeface="Barlow ExtraBold"/>
              <a:cs typeface="Barlow ExtraBold"/>
              <a:sym typeface="Barlow ExtraBo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g1e51bbcd891_0_64" descr="preencoded.png"/>
          <p:cNvPicPr preferRelativeResize="0"/>
          <p:nvPr/>
        </p:nvPicPr>
        <p:blipFill rotWithShape="1">
          <a:blip r:embed="rId4">
            <a:alphaModFix/>
          </a:blip>
          <a:srcRect/>
          <a:stretch/>
        </p:blipFill>
        <p:spPr>
          <a:xfrm>
            <a:off x="2993571" y="3690600"/>
            <a:ext cx="3657600" cy="4038600"/>
          </a:xfrm>
          <a:prstGeom prst="rect">
            <a:avLst/>
          </a:prstGeom>
          <a:noFill/>
          <a:ln>
            <a:noFill/>
          </a:ln>
        </p:spPr>
      </p:pic>
      <p:pic>
        <p:nvPicPr>
          <p:cNvPr id="117" name="Google Shape;117;g1e51bbcd891_0_64" descr="preencoded.png"/>
          <p:cNvPicPr preferRelativeResize="0"/>
          <p:nvPr/>
        </p:nvPicPr>
        <p:blipFill rotWithShape="1">
          <a:blip r:embed="rId4">
            <a:alphaModFix/>
          </a:blip>
          <a:srcRect/>
          <a:stretch/>
        </p:blipFill>
        <p:spPr>
          <a:xfrm>
            <a:off x="7175046" y="3690600"/>
            <a:ext cx="3657600" cy="4038600"/>
          </a:xfrm>
          <a:prstGeom prst="rect">
            <a:avLst/>
          </a:prstGeom>
          <a:noFill/>
          <a:ln>
            <a:noFill/>
          </a:ln>
        </p:spPr>
      </p:pic>
      <p:pic>
        <p:nvPicPr>
          <p:cNvPr id="118" name="Google Shape;118;g1e51bbcd891_0_64" descr="preencoded.png"/>
          <p:cNvPicPr preferRelativeResize="0"/>
          <p:nvPr/>
        </p:nvPicPr>
        <p:blipFill rotWithShape="1">
          <a:blip r:embed="rId5">
            <a:alphaModFix/>
          </a:blip>
          <a:srcRect/>
          <a:stretch/>
        </p:blipFill>
        <p:spPr>
          <a:xfrm>
            <a:off x="11356521" y="3690600"/>
            <a:ext cx="3648075" cy="4038600"/>
          </a:xfrm>
          <a:prstGeom prst="rect">
            <a:avLst/>
          </a:prstGeom>
          <a:noFill/>
          <a:ln>
            <a:noFill/>
          </a:ln>
        </p:spPr>
      </p:pic>
      <p:pic>
        <p:nvPicPr>
          <p:cNvPr id="120" name="Google Shape;120;g1e51bbcd891_0_64" descr="preencoded.png"/>
          <p:cNvPicPr preferRelativeResize="0"/>
          <p:nvPr/>
        </p:nvPicPr>
        <p:blipFill rotWithShape="1">
          <a:blip r:embed="rId6">
            <a:alphaModFix/>
          </a:blip>
          <a:srcRect/>
          <a:stretch/>
        </p:blipFill>
        <p:spPr>
          <a:xfrm>
            <a:off x="609600" y="504825"/>
            <a:ext cx="17068802" cy="381000"/>
          </a:xfrm>
          <a:prstGeom prst="rect">
            <a:avLst/>
          </a:prstGeom>
          <a:noFill/>
          <a:ln>
            <a:noFill/>
          </a:ln>
        </p:spPr>
      </p:pic>
      <p:sp>
        <p:nvSpPr>
          <p:cNvPr id="121" name="Google Shape;121;g1e51bbcd891_0_64"/>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HACKTOBERFEST 2023 / </a:t>
            </a:r>
            <a:r>
              <a:rPr lang="en-US" sz="1200" b="0" i="0" u="none" strike="noStrike" cap="none" dirty="0">
                <a:solidFill>
                  <a:srgbClr val="C3BCC3"/>
                </a:solidFill>
                <a:latin typeface="Monda"/>
                <a:ea typeface="Monda"/>
                <a:cs typeface="Monda"/>
                <a:sym typeface="Monda"/>
              </a:rPr>
              <a:t>TIPS TO GIT GUD</a:t>
            </a:r>
            <a:endParaRPr sz="1200" b="0" i="0" u="none" strike="noStrike" cap="none" dirty="0">
              <a:solidFill>
                <a:schemeClr val="dk1"/>
              </a:solidFill>
              <a:latin typeface="Calibri"/>
              <a:ea typeface="Calibri"/>
              <a:cs typeface="Calibri"/>
              <a:sym typeface="Calibri"/>
            </a:endParaRPr>
          </a:p>
        </p:txBody>
      </p:sp>
      <p:sp>
        <p:nvSpPr>
          <p:cNvPr id="122" name="Google Shape;122;g1e51bbcd891_0_64"/>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37</a:t>
            </a:r>
            <a:endParaRPr sz="1200" b="0" i="0" u="none" strike="noStrike" cap="none" dirty="0">
              <a:solidFill>
                <a:schemeClr val="dk1"/>
              </a:solidFill>
              <a:latin typeface="Calibri"/>
              <a:ea typeface="Calibri"/>
              <a:cs typeface="Calibri"/>
              <a:sym typeface="Calibri"/>
            </a:endParaRPr>
          </a:p>
        </p:txBody>
      </p:sp>
      <p:sp>
        <p:nvSpPr>
          <p:cNvPr id="123" name="Google Shape;123;g1e51bbcd891_0_64"/>
          <p:cNvSpPr/>
          <p:nvPr/>
        </p:nvSpPr>
        <p:spPr>
          <a:xfrm>
            <a:off x="3212646" y="4281150"/>
            <a:ext cx="3181200" cy="2667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3BCC3"/>
              </a:buClr>
              <a:buSzPts val="2400"/>
              <a:buFont typeface="JetBrains Mono"/>
              <a:buNone/>
            </a:pPr>
            <a:r>
              <a:rPr lang="en-US" sz="2400" b="1" i="0" u="none" strike="noStrike" cap="none" dirty="0">
                <a:solidFill>
                  <a:schemeClr val="accent4"/>
                </a:solidFill>
                <a:latin typeface="JetBrains Mono"/>
                <a:ea typeface="JetBrains Mono"/>
                <a:cs typeface="JetBrains Mono"/>
                <a:sym typeface="JetBrains Mono"/>
              </a:rPr>
              <a:t>Commit messages </a:t>
            </a:r>
            <a:r>
              <a:rPr lang="en-US" sz="2400" b="0" i="0" u="none" strike="noStrike" cap="none" dirty="0">
                <a:solidFill>
                  <a:srgbClr val="C3BCC3"/>
                </a:solidFill>
                <a:latin typeface="JetBrains Mono"/>
                <a:ea typeface="JetBrains Mono"/>
                <a:cs typeface="JetBrains Mono"/>
                <a:sym typeface="JetBrains Mono"/>
              </a:rPr>
              <a:t>should be </a:t>
            </a:r>
            <a:r>
              <a:rPr lang="en-US" sz="2400" b="1" i="0" u="none" strike="noStrike" cap="none" dirty="0">
                <a:solidFill>
                  <a:schemeClr val="accent4"/>
                </a:solidFill>
                <a:latin typeface="JetBrains Mono"/>
                <a:ea typeface="JetBrains Mono"/>
                <a:cs typeface="JetBrains Mono"/>
                <a:sym typeface="JetBrains Mono"/>
              </a:rPr>
              <a:t>specific and well labeled</a:t>
            </a:r>
            <a:r>
              <a:rPr lang="en-US" sz="2400" b="0" i="0" u="none" strike="noStrike" cap="none" dirty="0">
                <a:solidFill>
                  <a:srgbClr val="C3BCC3"/>
                </a:solidFill>
                <a:latin typeface="JetBrains Mono"/>
                <a:ea typeface="JetBrains Mono"/>
                <a:cs typeface="JetBrains Mono"/>
                <a:sym typeface="JetBrains Mono"/>
              </a:rPr>
              <a:t>.</a:t>
            </a:r>
          </a:p>
        </p:txBody>
      </p:sp>
      <p:sp>
        <p:nvSpPr>
          <p:cNvPr id="124" name="Google Shape;124;g1e51bbcd891_0_64"/>
          <p:cNvSpPr/>
          <p:nvPr/>
        </p:nvSpPr>
        <p:spPr>
          <a:xfrm>
            <a:off x="7394121" y="4281150"/>
            <a:ext cx="3181200" cy="2667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3BCC3"/>
              </a:buClr>
              <a:buSzPts val="2400"/>
              <a:buFont typeface="JetBrains Mono"/>
              <a:buNone/>
            </a:pPr>
            <a:r>
              <a:rPr lang="en-US" sz="2400" b="1" i="0" u="none" strike="noStrike" cap="none" dirty="0">
                <a:solidFill>
                  <a:schemeClr val="accent4"/>
                </a:solidFill>
                <a:latin typeface="JetBrains Mono"/>
                <a:ea typeface="JetBrains Mono"/>
                <a:cs typeface="JetBrains Mono"/>
                <a:sym typeface="JetBrains Mono"/>
              </a:rPr>
              <a:t>Branch names </a:t>
            </a:r>
            <a:r>
              <a:rPr lang="en-US" sz="2400" b="0" i="0" u="none" strike="noStrike" cap="none" dirty="0">
                <a:solidFill>
                  <a:srgbClr val="C3BCC3"/>
                </a:solidFill>
                <a:latin typeface="JetBrains Mono"/>
                <a:ea typeface="JetBrains Mono"/>
                <a:cs typeface="JetBrains Mono"/>
                <a:sym typeface="JetBrains Mono"/>
              </a:rPr>
              <a:t>should be </a:t>
            </a:r>
            <a:r>
              <a:rPr lang="en-US" sz="2400" b="1" i="0" u="none" strike="noStrike" cap="none" dirty="0">
                <a:solidFill>
                  <a:schemeClr val="accent4"/>
                </a:solidFill>
                <a:latin typeface="JetBrains Mono"/>
                <a:ea typeface="JetBrains Mono"/>
                <a:cs typeface="JetBrains Mono"/>
                <a:sym typeface="JetBrains Mono"/>
              </a:rPr>
              <a:t>descriptive</a:t>
            </a:r>
            <a:r>
              <a:rPr lang="en-US" sz="2400" b="0" i="0" u="none" strike="noStrike" cap="none" dirty="0">
                <a:solidFill>
                  <a:srgbClr val="C3BCC3"/>
                </a:solidFill>
                <a:latin typeface="JetBrains Mono"/>
                <a:ea typeface="JetBrains Mono"/>
                <a:cs typeface="JetBrains Mono"/>
                <a:sym typeface="JetBrains Mono"/>
              </a:rPr>
              <a:t>.</a:t>
            </a:r>
          </a:p>
        </p:txBody>
      </p:sp>
      <p:sp>
        <p:nvSpPr>
          <p:cNvPr id="125" name="Google Shape;125;g1e51bbcd891_0_64"/>
          <p:cNvSpPr/>
          <p:nvPr/>
        </p:nvSpPr>
        <p:spPr>
          <a:xfrm>
            <a:off x="11575596" y="4281150"/>
            <a:ext cx="3181200" cy="2667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3BCC3"/>
              </a:buClr>
              <a:buSzPts val="2400"/>
              <a:buFont typeface="JetBrains Mono"/>
              <a:buNone/>
            </a:pPr>
            <a:r>
              <a:rPr lang="en-US" sz="2400" b="1" i="0" u="none" strike="noStrike" cap="none" dirty="0">
                <a:solidFill>
                  <a:schemeClr val="accent4"/>
                </a:solidFill>
                <a:latin typeface="JetBrains Mono"/>
                <a:ea typeface="JetBrains Mono"/>
                <a:cs typeface="JetBrains Mono"/>
                <a:sym typeface="JetBrains Mono"/>
              </a:rPr>
              <a:t>Always Pull and Merge from your source branch</a:t>
            </a:r>
            <a:r>
              <a:rPr lang="en-US" sz="2400" b="0" i="0" u="none" strike="noStrike" cap="none" dirty="0">
                <a:solidFill>
                  <a:srgbClr val="C3BCC3"/>
                </a:solidFill>
                <a:latin typeface="JetBrains Mono"/>
                <a:ea typeface="JetBrains Mono"/>
                <a:cs typeface="JetBrains Mono"/>
                <a:sym typeface="JetBrains Mono"/>
              </a:rPr>
              <a:t>, especially before you Push code to upstream.</a:t>
            </a:r>
          </a:p>
        </p:txBody>
      </p:sp>
      <p:sp>
        <p:nvSpPr>
          <p:cNvPr id="127" name="Google Shape;127;g1e51bbcd891_0_64"/>
          <p:cNvSpPr/>
          <p:nvPr/>
        </p:nvSpPr>
        <p:spPr>
          <a:xfrm>
            <a:off x="1000125" y="1543050"/>
            <a:ext cx="131388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TIPS</a:t>
            </a:r>
            <a:endParaRPr sz="6000" i="0" u="none" strike="noStrike" cap="none" dirty="0">
              <a:solidFill>
                <a:srgbClr val="000000"/>
              </a:solidFill>
              <a:latin typeface="Barlow ExtraBold"/>
              <a:ea typeface="Barlow ExtraBold"/>
              <a:cs typeface="Barlow ExtraBold"/>
              <a:sym typeface="Barlow ExtraBold"/>
            </a:endParaRPr>
          </a:p>
        </p:txBody>
      </p:sp>
      <p:sp>
        <p:nvSpPr>
          <p:cNvPr id="128" name="Google Shape;128;g1e51bbcd891_0_64"/>
          <p:cNvSpPr/>
          <p:nvPr/>
        </p:nvSpPr>
        <p:spPr>
          <a:xfrm>
            <a:off x="1000125" y="2557800"/>
            <a:ext cx="7721100" cy="304800"/>
          </a:xfrm>
          <a:prstGeom prst="rect">
            <a:avLst/>
          </a:prstGeom>
          <a:noFill/>
          <a:ln>
            <a:noFill/>
          </a:ln>
        </p:spPr>
        <p:txBody>
          <a:bodyPr spcFirstLastPara="1" wrap="square" lIns="0" tIns="0" rIns="0" bIns="0" anchor="t" anchorCtr="0">
            <a:noAutofit/>
          </a:bodyPr>
          <a:lstStyle/>
          <a:p>
            <a:pPr marL="0" marR="0" lvl="0" indent="0" algn="l" rtl="0">
              <a:lnSpc>
                <a:spcPct val="76190"/>
              </a:lnSpc>
              <a:spcBef>
                <a:spcPts val="0"/>
              </a:spcBef>
              <a:spcAft>
                <a:spcPts val="0"/>
              </a:spcAft>
              <a:buClr>
                <a:srgbClr val="C3BCC3"/>
              </a:buClr>
              <a:buSzPts val="3150"/>
              <a:buFont typeface="JetBrains Mono"/>
              <a:buNone/>
            </a:pPr>
            <a:r>
              <a:rPr lang="en-US" sz="3150" b="0" i="0" u="none" strike="noStrike" cap="none" dirty="0">
                <a:solidFill>
                  <a:srgbClr val="C3BCC3"/>
                </a:solidFill>
                <a:latin typeface="JetBrains Mono"/>
                <a:ea typeface="JetBrains Mono"/>
                <a:cs typeface="JetBrains Mono"/>
                <a:sym typeface="JetBrains Mono"/>
              </a:rPr>
              <a:t>Best Practices</a:t>
            </a:r>
            <a:endParaRPr sz="315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pic>
        <p:nvPicPr>
          <p:cNvPr id="116" name="Google Shape;116;g1e51bbcd891_0_64" descr="preencoded.png"/>
          <p:cNvPicPr preferRelativeResize="0"/>
          <p:nvPr/>
        </p:nvPicPr>
        <p:blipFill rotWithShape="1">
          <a:blip r:embed="rId4">
            <a:alphaModFix/>
          </a:blip>
          <a:srcRect/>
          <a:stretch/>
        </p:blipFill>
        <p:spPr>
          <a:xfrm>
            <a:off x="1047750" y="4019550"/>
            <a:ext cx="3657600" cy="4038600"/>
          </a:xfrm>
          <a:prstGeom prst="rect">
            <a:avLst/>
          </a:prstGeom>
          <a:noFill/>
          <a:ln>
            <a:noFill/>
          </a:ln>
        </p:spPr>
      </p:pic>
      <p:pic>
        <p:nvPicPr>
          <p:cNvPr id="117" name="Google Shape;117;g1e51bbcd891_0_64" descr="preencoded.png"/>
          <p:cNvPicPr preferRelativeResize="0"/>
          <p:nvPr/>
        </p:nvPicPr>
        <p:blipFill rotWithShape="1">
          <a:blip r:embed="rId4">
            <a:alphaModFix/>
          </a:blip>
          <a:srcRect/>
          <a:stretch/>
        </p:blipFill>
        <p:spPr>
          <a:xfrm>
            <a:off x="5229225" y="4019550"/>
            <a:ext cx="3657600" cy="4038600"/>
          </a:xfrm>
          <a:prstGeom prst="rect">
            <a:avLst/>
          </a:prstGeom>
          <a:noFill/>
          <a:ln>
            <a:noFill/>
          </a:ln>
        </p:spPr>
      </p:pic>
      <p:pic>
        <p:nvPicPr>
          <p:cNvPr id="118" name="Google Shape;118;g1e51bbcd891_0_64" descr="preencoded.png"/>
          <p:cNvPicPr preferRelativeResize="0"/>
          <p:nvPr/>
        </p:nvPicPr>
        <p:blipFill rotWithShape="1">
          <a:blip r:embed="rId5">
            <a:alphaModFix/>
          </a:blip>
          <a:srcRect/>
          <a:stretch/>
        </p:blipFill>
        <p:spPr>
          <a:xfrm>
            <a:off x="9410700" y="4019550"/>
            <a:ext cx="3648075" cy="4038600"/>
          </a:xfrm>
          <a:prstGeom prst="rect">
            <a:avLst/>
          </a:prstGeom>
          <a:noFill/>
          <a:ln>
            <a:noFill/>
          </a:ln>
        </p:spPr>
      </p:pic>
      <p:pic>
        <p:nvPicPr>
          <p:cNvPr id="119" name="Google Shape;119;g1e51bbcd891_0_64" descr="preencoded.png"/>
          <p:cNvPicPr preferRelativeResize="0"/>
          <p:nvPr/>
        </p:nvPicPr>
        <p:blipFill rotWithShape="1">
          <a:blip r:embed="rId4">
            <a:alphaModFix/>
          </a:blip>
          <a:srcRect/>
          <a:stretch/>
        </p:blipFill>
        <p:spPr>
          <a:xfrm>
            <a:off x="13582650" y="4019550"/>
            <a:ext cx="3657600" cy="4038600"/>
          </a:xfrm>
          <a:prstGeom prst="rect">
            <a:avLst/>
          </a:prstGeom>
          <a:noFill/>
          <a:ln>
            <a:noFill/>
          </a:ln>
        </p:spPr>
      </p:pic>
      <p:pic>
        <p:nvPicPr>
          <p:cNvPr id="120" name="Google Shape;120;g1e51bbcd891_0_64" descr="preencoded.png"/>
          <p:cNvPicPr preferRelativeResize="0"/>
          <p:nvPr/>
        </p:nvPicPr>
        <p:blipFill rotWithShape="1">
          <a:blip r:embed="rId6">
            <a:alphaModFix/>
          </a:blip>
          <a:srcRect/>
          <a:stretch/>
        </p:blipFill>
        <p:spPr>
          <a:xfrm>
            <a:off x="609600" y="504825"/>
            <a:ext cx="17068802" cy="381000"/>
          </a:xfrm>
          <a:prstGeom prst="rect">
            <a:avLst/>
          </a:prstGeom>
          <a:noFill/>
          <a:ln>
            <a:noFill/>
          </a:ln>
        </p:spPr>
      </p:pic>
      <p:sp>
        <p:nvSpPr>
          <p:cNvPr id="121" name="Google Shape;121;g1e51bbcd891_0_64"/>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HACKTOBERFEST 2023 / </a:t>
            </a:r>
            <a:r>
              <a:rPr lang="en-US" sz="1200" b="0" i="0" u="none" strike="noStrike" cap="none" dirty="0">
                <a:solidFill>
                  <a:srgbClr val="C3BCC3"/>
                </a:solidFill>
                <a:latin typeface="Monda"/>
                <a:ea typeface="Monda"/>
                <a:cs typeface="Monda"/>
                <a:sym typeface="Monda"/>
              </a:rPr>
              <a:t>TIPS TO GIT GUD</a:t>
            </a:r>
            <a:endParaRPr sz="1200" b="0" i="0" u="none" strike="noStrike" cap="none" dirty="0">
              <a:solidFill>
                <a:schemeClr val="dk1"/>
              </a:solidFill>
              <a:latin typeface="Calibri"/>
              <a:ea typeface="Calibri"/>
              <a:cs typeface="Calibri"/>
              <a:sym typeface="Calibri"/>
            </a:endParaRPr>
          </a:p>
        </p:txBody>
      </p:sp>
      <p:sp>
        <p:nvSpPr>
          <p:cNvPr id="122" name="Google Shape;122;g1e51bbcd891_0_64"/>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38</a:t>
            </a:r>
            <a:endParaRPr sz="1200" b="0" i="0" u="none" strike="noStrike" cap="none" dirty="0">
              <a:solidFill>
                <a:schemeClr val="dk1"/>
              </a:solidFill>
              <a:latin typeface="Calibri"/>
              <a:ea typeface="Calibri"/>
              <a:cs typeface="Calibri"/>
              <a:sym typeface="Calibri"/>
            </a:endParaRPr>
          </a:p>
        </p:txBody>
      </p:sp>
      <p:sp>
        <p:nvSpPr>
          <p:cNvPr id="123" name="Google Shape;123;g1e51bbcd891_0_64"/>
          <p:cNvSpPr/>
          <p:nvPr/>
        </p:nvSpPr>
        <p:spPr>
          <a:xfrm>
            <a:off x="1266825" y="4610100"/>
            <a:ext cx="3181200" cy="2667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3BCC3"/>
              </a:buClr>
              <a:buSzPts val="2400"/>
              <a:buFont typeface="JetBrains Mono"/>
              <a:buNone/>
            </a:pPr>
            <a:r>
              <a:rPr lang="en-US" sz="2400" b="0" i="0" u="none" strike="noStrike" cap="none" dirty="0">
                <a:solidFill>
                  <a:srgbClr val="C3BCC3"/>
                </a:solidFill>
                <a:latin typeface="JetBrains Mono"/>
                <a:ea typeface="JetBrains Mono"/>
                <a:cs typeface="JetBrains Mono"/>
                <a:sym typeface="JetBrains Mono"/>
              </a:rPr>
              <a:t>Always </a:t>
            </a:r>
            <a:r>
              <a:rPr lang="en-US" sz="2400" b="1" i="0" u="none" strike="noStrike" cap="none" dirty="0">
                <a:solidFill>
                  <a:schemeClr val="accent4"/>
                </a:solidFill>
                <a:latin typeface="JetBrains Mono"/>
                <a:ea typeface="JetBrains Mono"/>
                <a:cs typeface="JetBrains Mono"/>
                <a:sym typeface="JetBrains Mono"/>
              </a:rPr>
              <a:t>double check the code changes</a:t>
            </a:r>
            <a:r>
              <a:rPr lang="en-US" sz="2400" b="0" i="0" u="none" strike="noStrike" cap="none" dirty="0">
                <a:solidFill>
                  <a:srgbClr val="C3BCC3"/>
                </a:solidFill>
                <a:latin typeface="JetBrains Mono"/>
                <a:ea typeface="JetBrains Mono"/>
                <a:cs typeface="JetBrains Mono"/>
                <a:sym typeface="JetBrains Mono"/>
              </a:rPr>
              <a:t> whenever you Merge.</a:t>
            </a:r>
          </a:p>
        </p:txBody>
      </p:sp>
      <p:sp>
        <p:nvSpPr>
          <p:cNvPr id="124" name="Google Shape;124;g1e51bbcd891_0_64"/>
          <p:cNvSpPr/>
          <p:nvPr/>
        </p:nvSpPr>
        <p:spPr>
          <a:xfrm>
            <a:off x="5448300" y="4610100"/>
            <a:ext cx="3181200" cy="2667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3BCC3"/>
              </a:buClr>
              <a:buSzPts val="2400"/>
              <a:buFont typeface="JetBrains Mono"/>
              <a:buNone/>
            </a:pPr>
            <a:r>
              <a:rPr lang="en-US" sz="2400" b="0" i="0" u="none" strike="noStrike" cap="none" dirty="0">
                <a:solidFill>
                  <a:srgbClr val="C3BCC3"/>
                </a:solidFill>
                <a:latin typeface="JetBrains Mono"/>
                <a:ea typeface="JetBrains Mono"/>
                <a:cs typeface="JetBrains Mono"/>
                <a:sym typeface="JetBrains Mono"/>
              </a:rPr>
              <a:t>Always </a:t>
            </a:r>
            <a:r>
              <a:rPr lang="en-US" sz="2400" b="1" i="0" u="none" strike="noStrike" cap="none" dirty="0">
                <a:solidFill>
                  <a:schemeClr val="accent4"/>
                </a:solidFill>
                <a:latin typeface="JetBrains Mono"/>
                <a:ea typeface="JetBrains Mono"/>
                <a:cs typeface="JetBrains Mono"/>
                <a:sym typeface="JetBrains Mono"/>
              </a:rPr>
              <a:t>include Tests</a:t>
            </a:r>
            <a:r>
              <a:rPr lang="en-US" sz="2400" b="0" i="0" u="none" strike="noStrike" cap="none" dirty="0">
                <a:solidFill>
                  <a:srgbClr val="C3BCC3"/>
                </a:solidFill>
                <a:latin typeface="JetBrains Mono"/>
                <a:ea typeface="JetBrains Mono"/>
                <a:cs typeface="JetBrains Mono"/>
                <a:sym typeface="JetBrains Mono"/>
              </a:rPr>
              <a:t> for your code.</a:t>
            </a:r>
          </a:p>
        </p:txBody>
      </p:sp>
      <p:sp>
        <p:nvSpPr>
          <p:cNvPr id="125" name="Google Shape;125;g1e51bbcd891_0_64"/>
          <p:cNvSpPr/>
          <p:nvPr/>
        </p:nvSpPr>
        <p:spPr>
          <a:xfrm>
            <a:off x="9629775" y="4610100"/>
            <a:ext cx="3181200" cy="2667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3BCC3"/>
              </a:buClr>
              <a:buSzPts val="2400"/>
              <a:buFont typeface="JetBrains Mono"/>
              <a:buNone/>
            </a:pPr>
            <a:r>
              <a:rPr lang="en-US" sz="2400" b="0" i="0" u="none" strike="noStrike" cap="none" dirty="0">
                <a:solidFill>
                  <a:srgbClr val="C3BCC3"/>
                </a:solidFill>
                <a:latin typeface="JetBrains Mono"/>
                <a:ea typeface="JetBrains Mono"/>
                <a:cs typeface="JetBrains Mono"/>
                <a:sym typeface="JetBrains Mono"/>
              </a:rPr>
              <a:t>Make sure your </a:t>
            </a:r>
            <a:r>
              <a:rPr lang="en-US" sz="2400" b="1" i="0" u="none" strike="noStrike" cap="none" dirty="0">
                <a:solidFill>
                  <a:schemeClr val="accent4"/>
                </a:solidFill>
                <a:latin typeface="JetBrains Mono"/>
                <a:ea typeface="JetBrains Mono"/>
                <a:cs typeface="JetBrains Mono"/>
                <a:sym typeface="JetBrains Mono"/>
              </a:rPr>
              <a:t>Pull Request title and description are detailed</a:t>
            </a:r>
            <a:r>
              <a:rPr lang="en-US" sz="2400" b="0" i="0" u="none" strike="noStrike" cap="none" dirty="0">
                <a:solidFill>
                  <a:srgbClr val="C3BCC3"/>
                </a:solidFill>
                <a:latin typeface="JetBrains Mono"/>
                <a:ea typeface="JetBrains Mono"/>
                <a:cs typeface="JetBrains Mono"/>
                <a:sym typeface="JetBrains Mono"/>
              </a:rPr>
              <a:t>.</a:t>
            </a:r>
          </a:p>
        </p:txBody>
      </p:sp>
      <p:sp>
        <p:nvSpPr>
          <p:cNvPr id="126" name="Google Shape;126;g1e51bbcd891_0_64"/>
          <p:cNvSpPr/>
          <p:nvPr/>
        </p:nvSpPr>
        <p:spPr>
          <a:xfrm>
            <a:off x="13801725" y="4610100"/>
            <a:ext cx="3181200" cy="2667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C3BCC3"/>
              </a:buClr>
              <a:buSzPts val="2400"/>
              <a:buFont typeface="JetBrains Mono"/>
              <a:buNone/>
            </a:pPr>
            <a:r>
              <a:rPr lang="en-US" sz="2400" b="0" i="0" u="none" strike="noStrike" cap="none" dirty="0">
                <a:solidFill>
                  <a:srgbClr val="C3BCC3"/>
                </a:solidFill>
                <a:latin typeface="JetBrains Mono"/>
                <a:ea typeface="JetBrains Mono"/>
                <a:cs typeface="JetBrains Mono"/>
                <a:sym typeface="JetBrains Mono"/>
              </a:rPr>
              <a:t>For Visual Studio Code users, install the </a:t>
            </a:r>
            <a:r>
              <a:rPr lang="en-US" sz="2400" b="1" i="0" u="none" strike="noStrike" cap="none" dirty="0" err="1">
                <a:solidFill>
                  <a:schemeClr val="accent4"/>
                </a:solidFill>
                <a:latin typeface="JetBrains Mono"/>
                <a:ea typeface="JetBrains Mono"/>
                <a:cs typeface="JetBrains Mono"/>
                <a:sym typeface="JetBrains Mono"/>
              </a:rPr>
              <a:t>GitLens</a:t>
            </a:r>
            <a:r>
              <a:rPr lang="en-US" sz="2400" b="0" i="0" u="none" strike="noStrike" cap="none" dirty="0">
                <a:solidFill>
                  <a:srgbClr val="C3BCC3"/>
                </a:solidFill>
                <a:latin typeface="JetBrains Mono"/>
                <a:ea typeface="JetBrains Mono"/>
                <a:cs typeface="JetBrains Mono"/>
                <a:sym typeface="JetBrains Mono"/>
              </a:rPr>
              <a:t> plugin.</a:t>
            </a:r>
          </a:p>
        </p:txBody>
      </p:sp>
      <p:sp>
        <p:nvSpPr>
          <p:cNvPr id="127" name="Google Shape;127;g1e51bbcd891_0_64"/>
          <p:cNvSpPr/>
          <p:nvPr/>
        </p:nvSpPr>
        <p:spPr>
          <a:xfrm>
            <a:off x="1000125" y="1543050"/>
            <a:ext cx="13138800" cy="83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FEDEF"/>
              </a:buClr>
              <a:buSzPts val="6000"/>
              <a:buFont typeface="Monda"/>
              <a:buNone/>
            </a:pPr>
            <a:r>
              <a:rPr lang="en-US" sz="6000" dirty="0">
                <a:solidFill>
                  <a:srgbClr val="EFEDEF"/>
                </a:solidFill>
                <a:latin typeface="Barlow ExtraBold"/>
                <a:ea typeface="Barlow ExtraBold"/>
                <a:cs typeface="Barlow ExtraBold"/>
                <a:sym typeface="Barlow ExtraBold"/>
              </a:rPr>
              <a:t>TIPS</a:t>
            </a:r>
            <a:endParaRPr sz="6000" i="0" u="none" strike="noStrike" cap="none" dirty="0">
              <a:solidFill>
                <a:srgbClr val="000000"/>
              </a:solidFill>
              <a:latin typeface="Barlow ExtraBold"/>
              <a:ea typeface="Barlow ExtraBold"/>
              <a:cs typeface="Barlow ExtraBold"/>
              <a:sym typeface="Barlow ExtraBold"/>
            </a:endParaRPr>
          </a:p>
        </p:txBody>
      </p:sp>
      <p:sp>
        <p:nvSpPr>
          <p:cNvPr id="128" name="Google Shape;128;g1e51bbcd891_0_64"/>
          <p:cNvSpPr/>
          <p:nvPr/>
        </p:nvSpPr>
        <p:spPr>
          <a:xfrm>
            <a:off x="1000125" y="2557800"/>
            <a:ext cx="7721100" cy="304800"/>
          </a:xfrm>
          <a:prstGeom prst="rect">
            <a:avLst/>
          </a:prstGeom>
          <a:noFill/>
          <a:ln>
            <a:noFill/>
          </a:ln>
        </p:spPr>
        <p:txBody>
          <a:bodyPr spcFirstLastPara="1" wrap="square" lIns="0" tIns="0" rIns="0" bIns="0" anchor="t" anchorCtr="0">
            <a:noAutofit/>
          </a:bodyPr>
          <a:lstStyle/>
          <a:p>
            <a:pPr marL="0" marR="0" lvl="0" indent="0" algn="l" rtl="0">
              <a:lnSpc>
                <a:spcPct val="76190"/>
              </a:lnSpc>
              <a:spcBef>
                <a:spcPts val="0"/>
              </a:spcBef>
              <a:spcAft>
                <a:spcPts val="0"/>
              </a:spcAft>
              <a:buClr>
                <a:srgbClr val="C3BCC3"/>
              </a:buClr>
              <a:buSzPts val="3150"/>
              <a:buFont typeface="JetBrains Mono"/>
              <a:buNone/>
            </a:pPr>
            <a:r>
              <a:rPr lang="en-US" sz="3150" b="0" i="0" u="none" strike="noStrike" cap="none" dirty="0">
                <a:solidFill>
                  <a:srgbClr val="C3BCC3"/>
                </a:solidFill>
                <a:latin typeface="JetBrains Mono"/>
                <a:ea typeface="JetBrains Mono"/>
                <a:cs typeface="JetBrains Mono"/>
                <a:sym typeface="JetBrains Mono"/>
              </a:rPr>
              <a:t>Best Practices</a:t>
            </a:r>
            <a:endParaRPr sz="315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75581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2"/>
        <p:cNvGrpSpPr/>
        <p:nvPr/>
      </p:nvGrpSpPr>
      <p:grpSpPr>
        <a:xfrm>
          <a:off x="0" y="0"/>
          <a:ext cx="0" cy="0"/>
          <a:chOff x="0" y="0"/>
          <a:chExt cx="0" cy="0"/>
        </a:xfrm>
      </p:grpSpPr>
      <p:pic>
        <p:nvPicPr>
          <p:cNvPr id="383" name="Google Shape;383;p25" descr="preencoded.png"/>
          <p:cNvPicPr preferRelativeResize="0"/>
          <p:nvPr/>
        </p:nvPicPr>
        <p:blipFill rotWithShape="1">
          <a:blip r:embed="rId4">
            <a:alphaModFix/>
          </a:blip>
          <a:srcRect/>
          <a:stretch/>
        </p:blipFill>
        <p:spPr>
          <a:xfrm>
            <a:off x="7164724" y="2438400"/>
            <a:ext cx="3958552" cy="3958552"/>
          </a:xfrm>
          <a:prstGeom prst="rect">
            <a:avLst/>
          </a:prstGeom>
          <a:noFill/>
          <a:ln>
            <a:noFill/>
          </a:ln>
        </p:spPr>
      </p:pic>
      <p:pic>
        <p:nvPicPr>
          <p:cNvPr id="384" name="Google Shape;384;p25" descr="preencoded.png"/>
          <p:cNvPicPr preferRelativeResize="0"/>
          <p:nvPr/>
        </p:nvPicPr>
        <p:blipFill rotWithShape="1">
          <a:blip r:embed="rId5">
            <a:alphaModFix/>
          </a:blip>
          <a:srcRect/>
          <a:stretch/>
        </p:blipFill>
        <p:spPr>
          <a:xfrm>
            <a:off x="16773525" y="457200"/>
            <a:ext cx="904875" cy="804435"/>
          </a:xfrm>
          <a:prstGeom prst="rect">
            <a:avLst/>
          </a:prstGeom>
          <a:noFill/>
          <a:ln>
            <a:noFill/>
          </a:ln>
        </p:spPr>
      </p:pic>
      <p:sp>
        <p:nvSpPr>
          <p:cNvPr id="385" name="Google Shape;385;p25"/>
          <p:cNvSpPr/>
          <p:nvPr/>
        </p:nvSpPr>
        <p:spPr>
          <a:xfrm>
            <a:off x="1643550" y="7349450"/>
            <a:ext cx="15000900" cy="80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FEDEF"/>
              </a:buClr>
              <a:buSzPts val="6000"/>
              <a:buFont typeface="Monda"/>
              <a:buNone/>
            </a:pPr>
            <a:r>
              <a:rPr lang="en-US" sz="6000" i="0" u="none" strike="noStrike" cap="none" dirty="0">
                <a:solidFill>
                  <a:srgbClr val="EFEDEF"/>
                </a:solidFill>
                <a:latin typeface="Barlow ExtraBold"/>
                <a:ea typeface="Barlow ExtraBold"/>
                <a:cs typeface="Barlow ExtraBold"/>
                <a:sym typeface="Barlow ExtraBold"/>
              </a:rPr>
              <a:t>QUESTIONS?</a:t>
            </a:r>
            <a:endParaRPr sz="6000" i="0" u="none" strike="noStrike" cap="none" dirty="0">
              <a:solidFill>
                <a:schemeClr val="dk1"/>
              </a:solidFill>
              <a:latin typeface="Barlow ExtraBold"/>
              <a:ea typeface="Barlow ExtraBold"/>
              <a:cs typeface="Barlow ExtraBold"/>
              <a:sym typeface="Barlow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30" descr="preencoded.png"/>
          <p:cNvPicPr preferRelativeResize="0"/>
          <p:nvPr/>
        </p:nvPicPr>
        <p:blipFill rotWithShape="1">
          <a:blip r:embed="rId4">
            <a:alphaModFix/>
          </a:blip>
          <a:srcRect/>
          <a:stretch/>
        </p:blipFill>
        <p:spPr>
          <a:xfrm>
            <a:off x="16773525" y="457200"/>
            <a:ext cx="904876" cy="804435"/>
          </a:xfrm>
          <a:prstGeom prst="rect">
            <a:avLst/>
          </a:prstGeom>
          <a:noFill/>
          <a:ln>
            <a:noFill/>
          </a:ln>
        </p:spPr>
      </p:pic>
      <p:sp>
        <p:nvSpPr>
          <p:cNvPr id="110" name="Google Shape;110;p30"/>
          <p:cNvSpPr/>
          <p:nvPr/>
        </p:nvSpPr>
        <p:spPr>
          <a:xfrm>
            <a:off x="619050" y="4433507"/>
            <a:ext cx="17049900" cy="1419986"/>
          </a:xfrm>
          <a:prstGeom prst="rect">
            <a:avLst/>
          </a:prstGeom>
          <a:noFill/>
          <a:ln>
            <a:noFill/>
          </a:ln>
        </p:spPr>
        <p:txBody>
          <a:bodyPr spcFirstLastPara="1" wrap="square" lIns="0" tIns="0" rIns="0" bIns="0" anchor="t" anchorCtr="0">
            <a:noAutofit/>
          </a:bodyPr>
          <a:lstStyle/>
          <a:p>
            <a:pPr marL="0" marR="0" lvl="0" indent="0" algn="ctr" rtl="0">
              <a:lnSpc>
                <a:spcPct val="110004"/>
              </a:lnSpc>
              <a:spcBef>
                <a:spcPts val="0"/>
              </a:spcBef>
              <a:spcAft>
                <a:spcPts val="0"/>
              </a:spcAft>
              <a:buClr>
                <a:srgbClr val="EFEDEF"/>
              </a:buClr>
              <a:buSzPts val="10125"/>
              <a:buFont typeface="Monda"/>
              <a:buNone/>
            </a:pPr>
            <a:r>
              <a:rPr lang="en-US" sz="9825" i="0" u="none" strike="noStrike" cap="none" dirty="0">
                <a:solidFill>
                  <a:srgbClr val="EFEDEF"/>
                </a:solidFill>
                <a:latin typeface="Barlow ExtraBold"/>
                <a:ea typeface="Barlow ExtraBold"/>
                <a:cs typeface="Barlow ExtraBold"/>
                <a:sym typeface="Barlow ExtraBold"/>
              </a:rPr>
              <a:t>BEFORE ANYTHING ELSE…</a:t>
            </a:r>
            <a:endParaRPr sz="9825" i="0" u="none" strike="noStrike" cap="none" dirty="0">
              <a:solidFill>
                <a:schemeClr val="dk1"/>
              </a:solidFill>
              <a:latin typeface="Barlow ExtraBold"/>
              <a:ea typeface="Barlow ExtraBold"/>
              <a:cs typeface="Barlow ExtraBold"/>
              <a:sym typeface="Barlow ExtraBold"/>
            </a:endParaRPr>
          </a:p>
        </p:txBody>
      </p:sp>
    </p:spTree>
    <p:extLst>
      <p:ext uri="{BB962C8B-B14F-4D97-AF65-F5344CB8AC3E}">
        <p14:creationId xmlns:p14="http://schemas.microsoft.com/office/powerpoint/2010/main" val="2363152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0"/>
        <p:cNvGrpSpPr/>
        <p:nvPr/>
      </p:nvGrpSpPr>
      <p:grpSpPr>
        <a:xfrm>
          <a:off x="0" y="0"/>
          <a:ext cx="0" cy="0"/>
          <a:chOff x="0" y="0"/>
          <a:chExt cx="0" cy="0"/>
        </a:xfrm>
      </p:grpSpPr>
      <p:pic>
        <p:nvPicPr>
          <p:cNvPr id="2" name="Picture 1">
            <a:extLst>
              <a:ext uri="{FF2B5EF4-FFF2-40B4-BE49-F238E27FC236}">
                <a16:creationId xmlns:a16="http://schemas.microsoft.com/office/drawing/2014/main" id="{4B42CF44-5CC2-E7EA-1C6F-E3F02E586C62}"/>
              </a:ext>
            </a:extLst>
          </p:cNvPr>
          <p:cNvPicPr>
            <a:picLocks noChangeAspect="1"/>
          </p:cNvPicPr>
          <p:nvPr/>
        </p:nvPicPr>
        <p:blipFill>
          <a:blip r:embed="rId4">
            <a:biLevel thresh="75000"/>
          </a:blip>
          <a:stretch>
            <a:fillRect/>
          </a:stretch>
        </p:blipFill>
        <p:spPr>
          <a:xfrm>
            <a:off x="6405508" y="5355771"/>
            <a:ext cx="5476984" cy="5476984"/>
          </a:xfrm>
          <a:prstGeom prst="rect">
            <a:avLst/>
          </a:prstGeom>
        </p:spPr>
      </p:pic>
      <p:pic>
        <p:nvPicPr>
          <p:cNvPr id="391" name="Google Shape;391;p14" descr="preencoded.png"/>
          <p:cNvPicPr preferRelativeResize="0"/>
          <p:nvPr/>
        </p:nvPicPr>
        <p:blipFill rotWithShape="1">
          <a:blip r:embed="rId5">
            <a:alphaModFix/>
          </a:blip>
          <a:srcRect/>
          <a:stretch/>
        </p:blipFill>
        <p:spPr>
          <a:xfrm>
            <a:off x="7058025" y="819150"/>
            <a:ext cx="4173736" cy="1021798"/>
          </a:xfrm>
          <a:prstGeom prst="rect">
            <a:avLst/>
          </a:prstGeom>
          <a:noFill/>
          <a:ln>
            <a:noFill/>
          </a:ln>
        </p:spPr>
      </p:pic>
      <p:sp>
        <p:nvSpPr>
          <p:cNvPr id="392" name="Google Shape;392;p14"/>
          <p:cNvSpPr/>
          <p:nvPr/>
        </p:nvSpPr>
        <p:spPr>
          <a:xfrm>
            <a:off x="2253950" y="3768425"/>
            <a:ext cx="13789500" cy="2740500"/>
          </a:xfrm>
          <a:prstGeom prst="rect">
            <a:avLst/>
          </a:prstGeom>
          <a:noFill/>
          <a:ln>
            <a:noFill/>
          </a:ln>
        </p:spPr>
        <p:txBody>
          <a:bodyPr spcFirstLastPara="1" wrap="square" lIns="0" tIns="0" rIns="0" bIns="0" anchor="ctr" anchorCtr="0">
            <a:noAutofit/>
          </a:bodyPr>
          <a:lstStyle/>
          <a:p>
            <a:pPr marL="0" marR="0" lvl="0" indent="0" algn="ctr" rtl="0">
              <a:lnSpc>
                <a:spcPct val="89000"/>
              </a:lnSpc>
              <a:spcBef>
                <a:spcPts val="0"/>
              </a:spcBef>
              <a:spcAft>
                <a:spcPts val="0"/>
              </a:spcAft>
              <a:buClr>
                <a:srgbClr val="0F0913"/>
              </a:buClr>
              <a:buSzPts val="11100"/>
              <a:buFont typeface="Monda"/>
              <a:buNone/>
            </a:pPr>
            <a:r>
              <a:rPr lang="en-US" sz="11100" i="0" u="none" strike="noStrike" cap="none" dirty="0">
                <a:solidFill>
                  <a:srgbClr val="0F0913"/>
                </a:solidFill>
                <a:latin typeface="Barlow ExtraBold"/>
                <a:ea typeface="Barlow ExtraBold"/>
                <a:cs typeface="Barlow ExtraBold"/>
                <a:sym typeface="Barlow ExtraBold"/>
              </a:rPr>
              <a:t>HAPPY HACKING!</a:t>
            </a:r>
            <a:endParaRPr sz="11100" i="0" u="none" strike="noStrike" cap="none" dirty="0">
              <a:solidFill>
                <a:schemeClr val="dk1"/>
              </a:solidFill>
              <a:latin typeface="Barlow ExtraBold"/>
              <a:ea typeface="Barlow ExtraBold"/>
              <a:cs typeface="Barlow ExtraBold"/>
              <a:sym typeface="Barlow ExtraBold"/>
            </a:endParaRPr>
          </a:p>
        </p:txBody>
      </p:sp>
      <p:sp>
        <p:nvSpPr>
          <p:cNvPr id="393" name="Google Shape;393;p14"/>
          <p:cNvSpPr/>
          <p:nvPr/>
        </p:nvSpPr>
        <p:spPr>
          <a:xfrm>
            <a:off x="4592150" y="8622882"/>
            <a:ext cx="9103800" cy="1435518"/>
          </a:xfrm>
          <a:prstGeom prst="rect">
            <a:avLst/>
          </a:prstGeom>
          <a:noFill/>
          <a:ln>
            <a:noFill/>
          </a:ln>
        </p:spPr>
        <p:txBody>
          <a:bodyPr spcFirstLastPara="1" wrap="square" lIns="0" tIns="0" rIns="0" bIns="0" anchor="t" anchorCtr="0">
            <a:noAutofit/>
          </a:bodyPr>
          <a:lstStyle/>
          <a:p>
            <a:pPr marL="0" marR="0" lvl="0" indent="0" algn="ctr" rtl="0">
              <a:lnSpc>
                <a:spcPct val="115000"/>
              </a:lnSpc>
              <a:spcBef>
                <a:spcPts val="0"/>
              </a:spcBef>
              <a:spcAft>
                <a:spcPts val="0"/>
              </a:spcAft>
              <a:buClr>
                <a:srgbClr val="C3BCC3"/>
              </a:buClr>
              <a:buSzPts val="2400"/>
              <a:buFont typeface="JetBrains Mono"/>
              <a:buNone/>
            </a:pPr>
            <a:r>
              <a:rPr lang="en-US" sz="2400" b="1" dirty="0">
                <a:solidFill>
                  <a:srgbClr val="0F0913"/>
                </a:solidFill>
                <a:latin typeface="JetBrains Mono"/>
                <a:ea typeface="JetBrains Mono"/>
                <a:cs typeface="JetBrains Mono"/>
                <a:sym typeface="JetBrains Mono"/>
              </a:rPr>
              <a:t>Like our Social Media Pages: </a:t>
            </a:r>
            <a:r>
              <a:rPr lang="en-US" sz="2400" dirty="0">
                <a:solidFill>
                  <a:srgbClr val="0F0913"/>
                </a:solidFill>
                <a:latin typeface="JetBrains Mono"/>
                <a:ea typeface="JetBrains Mono"/>
                <a:cs typeface="JetBrains Mono"/>
                <a:sym typeface="JetBrains Mono"/>
              </a:rPr>
              <a:t>https://www.meetup.com/PizzaPy-PH/</a:t>
            </a:r>
          </a:p>
          <a:p>
            <a:pPr marL="0" marR="0" lvl="0" indent="0" algn="ctr" rtl="0">
              <a:lnSpc>
                <a:spcPct val="115000"/>
              </a:lnSpc>
              <a:spcBef>
                <a:spcPts val="0"/>
              </a:spcBef>
              <a:spcAft>
                <a:spcPts val="0"/>
              </a:spcAft>
              <a:buClr>
                <a:srgbClr val="C3BCC3"/>
              </a:buClr>
              <a:buSzPts val="2400"/>
              <a:buFont typeface="JetBrains Mono"/>
              <a:buNone/>
            </a:pPr>
            <a:r>
              <a:rPr lang="en-PH" sz="2400" i="0" u="none" strike="noStrike" cap="none" dirty="0">
                <a:solidFill>
                  <a:srgbClr val="0F0913"/>
                </a:solidFill>
                <a:latin typeface="JetBrains Mono"/>
                <a:ea typeface="JetBrains Mono"/>
                <a:cs typeface="JetBrains Mono"/>
                <a:sym typeface="JetBrains Mono"/>
              </a:rPr>
              <a:t>https://www.facebook.com/PizzaPy.PH</a:t>
            </a:r>
            <a:endParaRPr sz="2400" i="0" u="none" strike="noStrike" cap="none" dirty="0">
              <a:solidFill>
                <a:srgbClr val="0F0913"/>
              </a:solidFill>
              <a:latin typeface="JetBrains Mono"/>
              <a:ea typeface="JetBrains Mono"/>
              <a:cs typeface="JetBrains Mono"/>
              <a:sym typeface="JetBrains Mon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pic>
        <p:nvPicPr>
          <p:cNvPr id="337" name="Google Shape;337;p33" descr="preencoded.png"/>
          <p:cNvPicPr preferRelativeResize="0"/>
          <p:nvPr/>
        </p:nvPicPr>
        <p:blipFill rotWithShape="1">
          <a:blip r:embed="rId4">
            <a:alphaModFix/>
          </a:blip>
          <a:srcRect/>
          <a:stretch/>
        </p:blipFill>
        <p:spPr>
          <a:xfrm>
            <a:off x="16773525" y="457200"/>
            <a:ext cx="904875" cy="804435"/>
          </a:xfrm>
          <a:prstGeom prst="rect">
            <a:avLst/>
          </a:prstGeom>
          <a:noFill/>
          <a:ln>
            <a:noFill/>
          </a:ln>
        </p:spPr>
      </p:pic>
      <p:sp>
        <p:nvSpPr>
          <p:cNvPr id="339" name="Google Shape;339;p33"/>
          <p:cNvSpPr/>
          <p:nvPr/>
        </p:nvSpPr>
        <p:spPr>
          <a:xfrm>
            <a:off x="4214850" y="5745681"/>
            <a:ext cx="9858300" cy="657300"/>
          </a:xfrm>
          <a:prstGeom prst="rect">
            <a:avLst/>
          </a:prstGeom>
          <a:noFill/>
          <a:ln>
            <a:noFill/>
          </a:ln>
        </p:spPr>
        <p:txBody>
          <a:bodyPr spcFirstLastPara="1" wrap="square" lIns="0" tIns="0" rIns="0" bIns="0" anchor="t" anchorCtr="0">
            <a:noAutofit/>
          </a:bodyPr>
          <a:lstStyle/>
          <a:p>
            <a:pPr marL="0" marR="0" lvl="0" indent="0" algn="ctr" rtl="0">
              <a:lnSpc>
                <a:spcPct val="164984"/>
              </a:lnSpc>
              <a:spcBef>
                <a:spcPts val="0"/>
              </a:spcBef>
              <a:spcAft>
                <a:spcPts val="0"/>
              </a:spcAft>
              <a:buClr>
                <a:srgbClr val="C3BCC3"/>
              </a:buClr>
              <a:buSzPts val="3150"/>
              <a:buFont typeface="JetBrains Mono"/>
              <a:buNone/>
            </a:pPr>
            <a:r>
              <a:rPr lang="en-US" sz="3150" b="1" dirty="0">
                <a:solidFill>
                  <a:srgbClr val="C3BCC3"/>
                </a:solidFill>
                <a:latin typeface="JetBrains Mono"/>
                <a:ea typeface="JetBrains Mono"/>
                <a:cs typeface="JetBrains Mono"/>
                <a:sym typeface="JetBrains Mono"/>
              </a:rPr>
              <a:t>HAPPY 10</a:t>
            </a:r>
            <a:r>
              <a:rPr lang="en-US" sz="3150" b="1" baseline="30000" dirty="0">
                <a:solidFill>
                  <a:srgbClr val="C3BCC3"/>
                </a:solidFill>
                <a:latin typeface="JetBrains Mono"/>
                <a:ea typeface="JetBrains Mono"/>
                <a:cs typeface="JetBrains Mono"/>
                <a:sym typeface="JetBrains Mono"/>
              </a:rPr>
              <a:t>TH</a:t>
            </a:r>
            <a:r>
              <a:rPr lang="en-US" sz="3150" b="1" dirty="0">
                <a:solidFill>
                  <a:srgbClr val="C3BCC3"/>
                </a:solidFill>
                <a:latin typeface="JetBrains Mono"/>
                <a:ea typeface="JetBrains Mono"/>
                <a:cs typeface="JetBrains Mono"/>
                <a:sym typeface="JetBrains Mono"/>
              </a:rPr>
              <a:t> BIRTHDAY, PIZZAPY!</a:t>
            </a:r>
            <a:endParaRPr sz="3150" b="0" i="0" u="none" strike="noStrike" cap="none" dirty="0">
              <a:solidFill>
                <a:schemeClr val="dk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09015BDF-D1A3-B7AE-4B1C-22BB3843E5F9}"/>
              </a:ext>
            </a:extLst>
          </p:cNvPr>
          <p:cNvPicPr>
            <a:picLocks noChangeAspect="1"/>
          </p:cNvPicPr>
          <p:nvPr/>
        </p:nvPicPr>
        <p:blipFill>
          <a:blip r:embed="rId5">
            <a:biLevel thresh="25000"/>
          </a:blip>
          <a:stretch>
            <a:fillRect/>
          </a:stretch>
        </p:blipFill>
        <p:spPr>
          <a:xfrm>
            <a:off x="3167639" y="-1130840"/>
            <a:ext cx="11952721" cy="119527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pic>
        <p:nvPicPr>
          <p:cNvPr id="337" name="Google Shape;337;p33" descr="preencoded.png"/>
          <p:cNvPicPr preferRelativeResize="0"/>
          <p:nvPr/>
        </p:nvPicPr>
        <p:blipFill rotWithShape="1">
          <a:blip r:embed="rId4">
            <a:alphaModFix/>
          </a:blip>
          <a:srcRect/>
          <a:stretch/>
        </p:blipFill>
        <p:spPr>
          <a:xfrm>
            <a:off x="16773525" y="457200"/>
            <a:ext cx="904875" cy="804435"/>
          </a:xfrm>
          <a:prstGeom prst="rect">
            <a:avLst/>
          </a:prstGeom>
          <a:noFill/>
          <a:ln>
            <a:noFill/>
          </a:ln>
        </p:spPr>
      </p:pic>
      <p:sp>
        <p:nvSpPr>
          <p:cNvPr id="339" name="Google Shape;339;p33"/>
          <p:cNvSpPr/>
          <p:nvPr/>
        </p:nvSpPr>
        <p:spPr>
          <a:xfrm>
            <a:off x="4214850" y="5745681"/>
            <a:ext cx="9858300" cy="657300"/>
          </a:xfrm>
          <a:prstGeom prst="rect">
            <a:avLst/>
          </a:prstGeom>
          <a:noFill/>
          <a:ln>
            <a:noFill/>
          </a:ln>
        </p:spPr>
        <p:txBody>
          <a:bodyPr spcFirstLastPara="1" wrap="square" lIns="0" tIns="0" rIns="0" bIns="0" anchor="t" anchorCtr="0">
            <a:noAutofit/>
          </a:bodyPr>
          <a:lstStyle/>
          <a:p>
            <a:pPr marL="0" marR="0" lvl="0" indent="0" algn="ctr" rtl="0">
              <a:lnSpc>
                <a:spcPct val="164984"/>
              </a:lnSpc>
              <a:spcBef>
                <a:spcPts val="0"/>
              </a:spcBef>
              <a:spcAft>
                <a:spcPts val="0"/>
              </a:spcAft>
              <a:buClr>
                <a:srgbClr val="C3BCC3"/>
              </a:buClr>
              <a:buSzPts val="3150"/>
              <a:buFont typeface="JetBrains Mono"/>
              <a:buNone/>
            </a:pPr>
            <a:r>
              <a:rPr lang="en-US" sz="3150" b="1" dirty="0">
                <a:solidFill>
                  <a:srgbClr val="C3BCC3"/>
                </a:solidFill>
                <a:latin typeface="JetBrains Mono"/>
                <a:ea typeface="JetBrains Mono"/>
                <a:cs typeface="JetBrains Mono"/>
                <a:sym typeface="JetBrains Mono"/>
              </a:rPr>
              <a:t>HAPPY 10</a:t>
            </a:r>
            <a:r>
              <a:rPr lang="en-US" sz="3150" b="1" baseline="30000" dirty="0">
                <a:solidFill>
                  <a:srgbClr val="C3BCC3"/>
                </a:solidFill>
                <a:latin typeface="JetBrains Mono"/>
                <a:ea typeface="JetBrains Mono"/>
                <a:cs typeface="JetBrains Mono"/>
                <a:sym typeface="JetBrains Mono"/>
              </a:rPr>
              <a:t>TH</a:t>
            </a:r>
            <a:r>
              <a:rPr lang="en-US" sz="3150" b="1" dirty="0">
                <a:solidFill>
                  <a:srgbClr val="C3BCC3"/>
                </a:solidFill>
                <a:latin typeface="JetBrains Mono"/>
                <a:ea typeface="JetBrains Mono"/>
                <a:cs typeface="JetBrains Mono"/>
                <a:sym typeface="JetBrains Mono"/>
              </a:rPr>
              <a:t> BIRTHDAY, PIZZAPY!</a:t>
            </a:r>
            <a:endParaRPr sz="3150" b="0" i="0" u="none" strike="noStrike" cap="none" dirty="0">
              <a:solidFill>
                <a:schemeClr val="dk1"/>
              </a:solidFill>
              <a:latin typeface="Calibri"/>
              <a:ea typeface="Calibri"/>
              <a:cs typeface="Calibri"/>
              <a:sym typeface="Calibri"/>
            </a:endParaRPr>
          </a:p>
        </p:txBody>
      </p:sp>
      <p:pic>
        <p:nvPicPr>
          <p:cNvPr id="4" name="Picture 3">
            <a:extLst>
              <a:ext uri="{FF2B5EF4-FFF2-40B4-BE49-F238E27FC236}">
                <a16:creationId xmlns:a16="http://schemas.microsoft.com/office/drawing/2014/main" id="{443A4DED-7604-5B03-A507-9B69730A6768}"/>
              </a:ext>
            </a:extLst>
          </p:cNvPr>
          <p:cNvPicPr>
            <a:picLocks noChangeAspect="1"/>
          </p:cNvPicPr>
          <p:nvPr/>
        </p:nvPicPr>
        <p:blipFill>
          <a:blip r:embed="rId5">
            <a:biLevel thresh="25000"/>
          </a:blip>
          <a:stretch>
            <a:fillRect/>
          </a:stretch>
        </p:blipFill>
        <p:spPr>
          <a:xfrm>
            <a:off x="3478924" y="-1179479"/>
            <a:ext cx="11330151" cy="11330151"/>
          </a:xfrm>
          <a:prstGeom prst="rect">
            <a:avLst/>
          </a:prstGeom>
        </p:spPr>
      </p:pic>
    </p:spTree>
    <p:extLst>
      <p:ext uri="{BB962C8B-B14F-4D97-AF65-F5344CB8AC3E}">
        <p14:creationId xmlns:p14="http://schemas.microsoft.com/office/powerpoint/2010/main" val="232098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pic>
        <p:nvPicPr>
          <p:cNvPr id="109" name="Google Shape;109;p30" descr="preencoded.png"/>
          <p:cNvPicPr preferRelativeResize="0"/>
          <p:nvPr/>
        </p:nvPicPr>
        <p:blipFill rotWithShape="1">
          <a:blip r:embed="rId4">
            <a:alphaModFix/>
          </a:blip>
          <a:srcRect/>
          <a:stretch/>
        </p:blipFill>
        <p:spPr>
          <a:xfrm>
            <a:off x="16773525" y="457200"/>
            <a:ext cx="904876" cy="804435"/>
          </a:xfrm>
          <a:prstGeom prst="rect">
            <a:avLst/>
          </a:prstGeom>
          <a:noFill/>
          <a:ln>
            <a:noFill/>
          </a:ln>
        </p:spPr>
      </p:pic>
      <p:sp>
        <p:nvSpPr>
          <p:cNvPr id="110" name="Google Shape;110;p30"/>
          <p:cNvSpPr/>
          <p:nvPr/>
        </p:nvSpPr>
        <p:spPr>
          <a:xfrm>
            <a:off x="619050" y="4433507"/>
            <a:ext cx="17049900" cy="1419986"/>
          </a:xfrm>
          <a:prstGeom prst="rect">
            <a:avLst/>
          </a:prstGeom>
          <a:noFill/>
          <a:ln>
            <a:noFill/>
          </a:ln>
        </p:spPr>
        <p:txBody>
          <a:bodyPr spcFirstLastPara="1" wrap="square" lIns="0" tIns="0" rIns="0" bIns="0" anchor="t" anchorCtr="0">
            <a:noAutofit/>
          </a:bodyPr>
          <a:lstStyle/>
          <a:p>
            <a:pPr marL="0" marR="0" lvl="0" indent="0" algn="ctr" rtl="0">
              <a:lnSpc>
                <a:spcPct val="110004"/>
              </a:lnSpc>
              <a:spcBef>
                <a:spcPts val="0"/>
              </a:spcBef>
              <a:spcAft>
                <a:spcPts val="0"/>
              </a:spcAft>
              <a:buClr>
                <a:srgbClr val="EFEDEF"/>
              </a:buClr>
              <a:buSzPts val="10125"/>
              <a:buFont typeface="Monda"/>
              <a:buNone/>
            </a:pPr>
            <a:r>
              <a:rPr lang="en-US" sz="9825" i="0" u="none" strike="noStrike" cap="none" dirty="0">
                <a:solidFill>
                  <a:srgbClr val="EFEDEF"/>
                </a:solidFill>
                <a:latin typeface="Barlow ExtraBold"/>
                <a:ea typeface="Barlow ExtraBold"/>
                <a:cs typeface="Barlow ExtraBold"/>
                <a:sym typeface="Barlow ExtraBold"/>
              </a:rPr>
              <a:t>LET’S GIT IT ON!</a:t>
            </a:r>
            <a:endParaRPr sz="9825" i="0" u="none" strike="noStrike" cap="none" dirty="0">
              <a:solidFill>
                <a:schemeClr val="dk1"/>
              </a:solidFill>
              <a:latin typeface="Barlow ExtraBold"/>
              <a:ea typeface="Barlow ExtraBold"/>
              <a:cs typeface="Barlow ExtraBold"/>
              <a:sym typeface="Barlow ExtraBold"/>
            </a:endParaRPr>
          </a:p>
        </p:txBody>
      </p:sp>
    </p:spTree>
    <p:extLst>
      <p:ext uri="{BB962C8B-B14F-4D97-AF65-F5344CB8AC3E}">
        <p14:creationId xmlns:p14="http://schemas.microsoft.com/office/powerpoint/2010/main" val="341941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
        <p:cNvGrpSpPr/>
        <p:nvPr/>
      </p:nvGrpSpPr>
      <p:grpSpPr>
        <a:xfrm>
          <a:off x="0" y="0"/>
          <a:ext cx="0" cy="0"/>
          <a:chOff x="0" y="0"/>
          <a:chExt cx="0" cy="0"/>
        </a:xfrm>
      </p:grpSpPr>
      <p:pic>
        <p:nvPicPr>
          <p:cNvPr id="16" name="Google Shape;16;p6" descr="preencoded.png"/>
          <p:cNvPicPr preferRelativeResize="0"/>
          <p:nvPr/>
        </p:nvPicPr>
        <p:blipFill rotWithShape="1">
          <a:blip r:embed="rId4">
            <a:alphaModFix/>
          </a:blip>
          <a:srcRect/>
          <a:stretch/>
        </p:blipFill>
        <p:spPr>
          <a:xfrm>
            <a:off x="6096000" y="1533525"/>
            <a:ext cx="6097956" cy="66218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pic>
        <p:nvPicPr>
          <p:cNvPr id="214" name="Google Shape;214;p22" descr="preencoded.png"/>
          <p:cNvPicPr preferRelativeResize="0"/>
          <p:nvPr/>
        </p:nvPicPr>
        <p:blipFill rotWithShape="1">
          <a:blip r:embed="rId4">
            <a:alphaModFix/>
          </a:blip>
          <a:srcRect/>
          <a:stretch/>
        </p:blipFill>
        <p:spPr>
          <a:xfrm>
            <a:off x="9410700" y="6539311"/>
            <a:ext cx="7839075" cy="2609850"/>
          </a:xfrm>
          <a:prstGeom prst="rect">
            <a:avLst/>
          </a:prstGeom>
          <a:noFill/>
          <a:ln>
            <a:noFill/>
          </a:ln>
        </p:spPr>
      </p:pic>
      <p:pic>
        <p:nvPicPr>
          <p:cNvPr id="218" name="Google Shape;218;p22" descr="preencoded.png"/>
          <p:cNvPicPr preferRelativeResize="0"/>
          <p:nvPr/>
        </p:nvPicPr>
        <p:blipFill rotWithShape="1">
          <a:blip r:embed="rId5">
            <a:alphaModFix/>
          </a:blip>
          <a:srcRect/>
          <a:stretch/>
        </p:blipFill>
        <p:spPr>
          <a:xfrm>
            <a:off x="9953625" y="6953251"/>
            <a:ext cx="452921" cy="226458"/>
          </a:xfrm>
          <a:prstGeom prst="rect">
            <a:avLst/>
          </a:prstGeom>
          <a:noFill/>
          <a:ln>
            <a:noFill/>
          </a:ln>
        </p:spPr>
      </p:pic>
      <p:sp>
        <p:nvSpPr>
          <p:cNvPr id="225" name="Google Shape;225;p22"/>
          <p:cNvSpPr/>
          <p:nvPr/>
        </p:nvSpPr>
        <p:spPr>
          <a:xfrm>
            <a:off x="9906000" y="7410451"/>
            <a:ext cx="6810300" cy="1076400"/>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C3BCC3"/>
              </a:buClr>
              <a:buSzPts val="2850"/>
              <a:buFont typeface="JetBrains Mono ExtraBold"/>
              <a:buNone/>
            </a:pPr>
            <a:r>
              <a:rPr lang="en-US" sz="2850" b="0" i="0" u="none" strike="noStrike" cap="none" dirty="0">
                <a:solidFill>
                  <a:srgbClr val="C3BCC3"/>
                </a:solidFill>
                <a:latin typeface="JetBrains Mono ExtraBold"/>
                <a:ea typeface="JetBrains Mono ExtraBold"/>
                <a:cs typeface="JetBrains Mono ExtraBold"/>
                <a:sym typeface="JetBrains Mono ExtraBold"/>
              </a:rPr>
              <a:t>Get a Unique Digital Reward</a:t>
            </a:r>
            <a:endParaRPr sz="2850" b="0" i="0" u="none" strike="noStrike" cap="none" dirty="0">
              <a:solidFill>
                <a:schemeClr val="dk1"/>
              </a:solidFill>
              <a:latin typeface="Calibri"/>
              <a:ea typeface="Calibri"/>
              <a:cs typeface="Calibri"/>
              <a:sym typeface="Calibri"/>
            </a:endParaRPr>
          </a:p>
        </p:txBody>
      </p:sp>
      <p:sp>
        <p:nvSpPr>
          <p:cNvPr id="226" name="Google Shape;226;p22"/>
          <p:cNvSpPr/>
          <p:nvPr/>
        </p:nvSpPr>
        <p:spPr>
          <a:xfrm>
            <a:off x="10601325" y="6810376"/>
            <a:ext cx="600000" cy="504900"/>
          </a:xfrm>
          <a:prstGeom prst="rect">
            <a:avLst/>
          </a:prstGeom>
          <a:noFill/>
          <a:ln>
            <a:noFill/>
          </a:ln>
        </p:spPr>
        <p:txBody>
          <a:bodyPr spcFirstLastPara="1" wrap="square" lIns="0" tIns="0" rIns="0" bIns="0" anchor="t" anchorCtr="0">
            <a:noAutofit/>
          </a:bodyPr>
          <a:lstStyle/>
          <a:p>
            <a:pPr marL="0" marR="0" lvl="0" indent="0" algn="l" rtl="0">
              <a:lnSpc>
                <a:spcPct val="165000"/>
              </a:lnSpc>
              <a:spcBef>
                <a:spcPts val="0"/>
              </a:spcBef>
              <a:spcAft>
                <a:spcPts val="0"/>
              </a:spcAft>
              <a:buClr>
                <a:srgbClr val="C3BCC3"/>
              </a:buClr>
              <a:buSzPts val="2400"/>
              <a:buFont typeface="JetBrains Mono"/>
              <a:buNone/>
            </a:pPr>
            <a:r>
              <a:rPr lang="en-US" sz="2400" b="1" i="0" u="none" strike="noStrike" cap="none">
                <a:solidFill>
                  <a:srgbClr val="C3BCC3"/>
                </a:solidFill>
                <a:latin typeface="JetBrains Mono"/>
                <a:ea typeface="JetBrains Mono"/>
                <a:cs typeface="JetBrains Mono"/>
                <a:sym typeface="JetBrains Mono"/>
              </a:rPr>
              <a:t>04.</a:t>
            </a:r>
            <a:endParaRPr sz="2400" b="0" i="0" u="none" strike="noStrike" cap="none">
              <a:solidFill>
                <a:schemeClr val="dk1"/>
              </a:solidFill>
              <a:latin typeface="Calibri"/>
              <a:ea typeface="Calibri"/>
              <a:cs typeface="Calibri"/>
              <a:sym typeface="Calibri"/>
            </a:endParaRPr>
          </a:p>
        </p:txBody>
      </p:sp>
      <p:sp>
        <p:nvSpPr>
          <p:cNvPr id="227" name="Google Shape;227;p22"/>
          <p:cNvSpPr/>
          <p:nvPr/>
        </p:nvSpPr>
        <p:spPr>
          <a:xfrm>
            <a:off x="1000125" y="1543050"/>
            <a:ext cx="16706700" cy="838200"/>
          </a:xfrm>
          <a:prstGeom prst="rect">
            <a:avLst/>
          </a:prstGeom>
          <a:noFill/>
          <a:ln>
            <a:noFill/>
          </a:ln>
        </p:spPr>
        <p:txBody>
          <a:bodyPr spcFirstLastPara="1" wrap="square" lIns="0" tIns="0" rIns="0" bIns="0" anchor="t" anchorCtr="0">
            <a:noAutofit/>
          </a:bodyPr>
          <a:lstStyle/>
          <a:p>
            <a:pPr>
              <a:buClr>
                <a:srgbClr val="EFEDEF"/>
              </a:buClr>
              <a:buSzPts val="6000"/>
            </a:pPr>
            <a:r>
              <a:rPr lang="en-US" sz="6000" dirty="0">
                <a:solidFill>
                  <a:srgbClr val="EFEDEF"/>
                </a:solidFill>
                <a:latin typeface="Barlow ExtraBold"/>
                <a:ea typeface="Barlow ExtraBold"/>
                <a:cs typeface="Barlow ExtraBold"/>
                <a:sym typeface="Barlow ExtraBold"/>
              </a:rPr>
              <a:t>WHAT IS HACKTOBERFEST?</a:t>
            </a:r>
            <a:endParaRPr lang="en-US" sz="6000" i="0" u="none" strike="noStrike" cap="none" dirty="0">
              <a:solidFill>
                <a:srgbClr val="000000"/>
              </a:solidFill>
              <a:latin typeface="Barlow ExtraBold"/>
              <a:ea typeface="Barlow ExtraBold"/>
              <a:cs typeface="Barlow ExtraBold"/>
              <a:sym typeface="Barlow ExtraBold"/>
            </a:endParaRPr>
          </a:p>
        </p:txBody>
      </p:sp>
      <p:sp>
        <p:nvSpPr>
          <p:cNvPr id="228" name="Google Shape;228;p22"/>
          <p:cNvSpPr/>
          <p:nvPr/>
        </p:nvSpPr>
        <p:spPr>
          <a:xfrm>
            <a:off x="1000125" y="2557800"/>
            <a:ext cx="9601200" cy="290175"/>
          </a:xfrm>
          <a:prstGeom prst="rect">
            <a:avLst/>
          </a:prstGeom>
          <a:noFill/>
          <a:ln>
            <a:noFill/>
          </a:ln>
        </p:spPr>
        <p:txBody>
          <a:bodyPr spcFirstLastPara="1" wrap="square" lIns="0" tIns="0" rIns="0" bIns="0" anchor="t" anchorCtr="0">
            <a:noAutofit/>
          </a:bodyPr>
          <a:lstStyle/>
          <a:p>
            <a:pPr marL="0" marR="0" lvl="0" indent="0" algn="l" rtl="0">
              <a:lnSpc>
                <a:spcPct val="76190"/>
              </a:lnSpc>
              <a:spcBef>
                <a:spcPts val="0"/>
              </a:spcBef>
              <a:spcAft>
                <a:spcPts val="0"/>
              </a:spcAft>
              <a:buClr>
                <a:srgbClr val="C3BCC3"/>
              </a:buClr>
              <a:buSzPts val="3150"/>
              <a:buFont typeface="JetBrains Mono"/>
              <a:buNone/>
            </a:pPr>
            <a:r>
              <a:rPr lang="en-US" sz="3150" b="0" i="0" u="none" strike="noStrike" cap="none" dirty="0">
                <a:solidFill>
                  <a:srgbClr val="C3BCC3"/>
                </a:solidFill>
                <a:latin typeface="JetBrains Mono"/>
                <a:ea typeface="JetBrains Mono"/>
                <a:cs typeface="JetBrains Mono"/>
                <a:sym typeface="JetBrains Mono"/>
              </a:rPr>
              <a:t>Wala. </a:t>
            </a:r>
            <a:r>
              <a:rPr lang="en-US" sz="3150" b="0" i="0" u="none" strike="noStrike" cap="none" dirty="0" err="1">
                <a:solidFill>
                  <a:srgbClr val="C3BCC3"/>
                </a:solidFill>
                <a:latin typeface="JetBrains Mono"/>
                <a:ea typeface="JetBrains Mono"/>
                <a:cs typeface="JetBrains Mono"/>
                <a:sym typeface="JetBrains Mono"/>
              </a:rPr>
              <a:t>Mokaon</a:t>
            </a:r>
            <a:r>
              <a:rPr lang="en-US" sz="3150" b="0" i="0" u="none" strike="noStrike" cap="none" dirty="0">
                <a:solidFill>
                  <a:srgbClr val="C3BCC3"/>
                </a:solidFill>
                <a:latin typeface="JetBrains Mono"/>
                <a:ea typeface="JetBrains Mono"/>
                <a:cs typeface="JetBrains Mono"/>
                <a:sym typeface="JetBrains Mono"/>
              </a:rPr>
              <a:t> </a:t>
            </a:r>
            <a:r>
              <a:rPr lang="en-US" sz="3150" b="0" i="0" u="none" strike="noStrike" cap="none" dirty="0" err="1">
                <a:solidFill>
                  <a:srgbClr val="C3BCC3"/>
                </a:solidFill>
                <a:latin typeface="JetBrains Mono"/>
                <a:ea typeface="JetBrains Mono"/>
                <a:cs typeface="JetBrains Mono"/>
                <a:sym typeface="JetBrains Mono"/>
              </a:rPr>
              <a:t>ra</a:t>
            </a:r>
            <a:r>
              <a:rPr lang="en-US" sz="3150" b="0" i="0" u="none" strike="noStrike" cap="none" dirty="0">
                <a:solidFill>
                  <a:srgbClr val="C3BCC3"/>
                </a:solidFill>
                <a:latin typeface="JetBrains Mono"/>
                <a:ea typeface="JetBrains Mono"/>
                <a:cs typeface="JetBrains Mono"/>
                <a:sym typeface="JetBrains Mono"/>
              </a:rPr>
              <a:t> ta ug </a:t>
            </a:r>
            <a:r>
              <a:rPr lang="en-US" sz="3150" b="0" i="0" u="none" strike="noStrike" cap="none" dirty="0" err="1">
                <a:solidFill>
                  <a:srgbClr val="C3BCC3"/>
                </a:solidFill>
                <a:latin typeface="JetBrains Mono"/>
                <a:ea typeface="JetBrains Mono"/>
                <a:cs typeface="JetBrains Mono"/>
                <a:sym typeface="JetBrains Mono"/>
              </a:rPr>
              <a:t>chika</a:t>
            </a:r>
            <a:r>
              <a:rPr lang="en-US" sz="3150" b="0" i="0" u="none" strike="noStrike" cap="none" dirty="0">
                <a:solidFill>
                  <a:srgbClr val="C3BCC3"/>
                </a:solidFill>
                <a:latin typeface="JetBrains Mono"/>
                <a:ea typeface="JetBrains Mono"/>
                <a:cs typeface="JetBrains Mono"/>
                <a:sym typeface="JetBrains Mono"/>
              </a:rPr>
              <a:t>. </a:t>
            </a:r>
            <a:r>
              <a:rPr lang="en-US" sz="3150" b="0" i="0" u="none" strike="noStrike" cap="none" dirty="0" err="1">
                <a:solidFill>
                  <a:srgbClr val="C3BCC3"/>
                </a:solidFill>
                <a:latin typeface="JetBrains Mono"/>
                <a:ea typeface="JetBrains Mono"/>
                <a:cs typeface="JetBrains Mono"/>
                <a:sym typeface="JetBrains Mono"/>
              </a:rPr>
              <a:t>Charot</a:t>
            </a:r>
            <a:r>
              <a:rPr lang="en-US" sz="3150" b="0" i="0" u="none" strike="noStrike" cap="none" dirty="0">
                <a:solidFill>
                  <a:srgbClr val="C3BCC3"/>
                </a:solidFill>
                <a:latin typeface="JetBrains Mono"/>
                <a:ea typeface="JetBrains Mono"/>
                <a:cs typeface="JetBrains Mono"/>
                <a:sym typeface="JetBrains Mono"/>
              </a:rPr>
              <a:t>.</a:t>
            </a:r>
            <a:endParaRPr sz="3150" b="0" i="0" u="none" strike="noStrike" cap="none" dirty="0">
              <a:solidFill>
                <a:srgbClr val="000000"/>
              </a:solidFill>
              <a:latin typeface="Calibri"/>
              <a:ea typeface="Calibri"/>
              <a:cs typeface="Calibri"/>
              <a:sym typeface="Calibri"/>
            </a:endParaRPr>
          </a:p>
        </p:txBody>
      </p:sp>
      <p:sp>
        <p:nvSpPr>
          <p:cNvPr id="229" name="Google Shape;229;p22"/>
          <p:cNvSpPr/>
          <p:nvPr/>
        </p:nvSpPr>
        <p:spPr>
          <a:xfrm>
            <a:off x="17278350" y="552450"/>
            <a:ext cx="428700" cy="228600"/>
          </a:xfrm>
          <a:prstGeom prst="rect">
            <a:avLst/>
          </a:prstGeom>
          <a:noFill/>
          <a:ln>
            <a:noFill/>
          </a:ln>
        </p:spPr>
        <p:txBody>
          <a:bodyPr spcFirstLastPara="1" wrap="square" lIns="0" tIns="0" rIns="0" bIns="0" anchor="t" anchorCtr="0">
            <a:noAutofit/>
          </a:bodyPr>
          <a:lstStyle/>
          <a:p>
            <a:pPr marL="0" marR="0" lvl="0" indent="0" algn="ctr" rtl="0">
              <a:lnSpc>
                <a:spcPct val="150000"/>
              </a:lnSpc>
              <a:spcBef>
                <a:spcPts val="0"/>
              </a:spcBef>
              <a:spcAft>
                <a:spcPts val="0"/>
              </a:spcAft>
              <a:buClr>
                <a:srgbClr val="C3BCC3"/>
              </a:buClr>
              <a:buSzPts val="1200"/>
              <a:buFont typeface="Monda"/>
              <a:buNone/>
            </a:pPr>
            <a:r>
              <a:rPr lang="en-US" sz="1200" dirty="0">
                <a:solidFill>
                  <a:srgbClr val="C3BCC3"/>
                </a:solidFill>
                <a:latin typeface="Monda"/>
                <a:ea typeface="Calibri"/>
                <a:cs typeface="Calibri"/>
                <a:sym typeface="Monda"/>
              </a:rPr>
              <a:t>9</a:t>
            </a:r>
            <a:endParaRPr sz="1200" b="0" i="0" u="none" strike="noStrike" cap="none" dirty="0">
              <a:solidFill>
                <a:schemeClr val="dk1"/>
              </a:solidFill>
              <a:latin typeface="Calibri"/>
              <a:ea typeface="Calibri"/>
              <a:cs typeface="Calibri"/>
              <a:sym typeface="Calibri"/>
            </a:endParaRPr>
          </a:p>
        </p:txBody>
      </p:sp>
      <p:pic>
        <p:nvPicPr>
          <p:cNvPr id="230" name="Google Shape;230;p22" descr="preencoded.png"/>
          <p:cNvPicPr preferRelativeResize="0"/>
          <p:nvPr/>
        </p:nvPicPr>
        <p:blipFill rotWithShape="1">
          <a:blip r:embed="rId6">
            <a:alphaModFix/>
          </a:blip>
          <a:srcRect/>
          <a:stretch/>
        </p:blipFill>
        <p:spPr>
          <a:xfrm>
            <a:off x="609599" y="499740"/>
            <a:ext cx="17068802" cy="381000"/>
          </a:xfrm>
          <a:prstGeom prst="rect">
            <a:avLst/>
          </a:prstGeom>
          <a:noFill/>
          <a:ln>
            <a:noFill/>
          </a:ln>
        </p:spPr>
      </p:pic>
      <p:sp>
        <p:nvSpPr>
          <p:cNvPr id="231" name="Google Shape;231;p22"/>
          <p:cNvSpPr/>
          <p:nvPr/>
        </p:nvSpPr>
        <p:spPr>
          <a:xfrm>
            <a:off x="561975" y="533400"/>
            <a:ext cx="6067500" cy="2286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655F67"/>
              </a:buClr>
              <a:buSzPts val="1200"/>
              <a:buFont typeface="Monda"/>
              <a:buNone/>
            </a:pPr>
            <a:r>
              <a:rPr lang="en-US" sz="1200" b="0" i="0" u="none" strike="noStrike" cap="none" dirty="0">
                <a:solidFill>
                  <a:srgbClr val="655F67"/>
                </a:solidFill>
                <a:latin typeface="Monda"/>
                <a:ea typeface="Monda"/>
                <a:cs typeface="Monda"/>
                <a:sym typeface="Monda"/>
              </a:rPr>
              <a:t>CEBU HACKTOBERFEST 2023 / </a:t>
            </a:r>
            <a:r>
              <a:rPr lang="en-US" sz="1200" b="0" i="0" u="none" strike="noStrike" cap="none" dirty="0">
                <a:solidFill>
                  <a:srgbClr val="C3BCC3"/>
                </a:solidFill>
                <a:latin typeface="Monda"/>
                <a:ea typeface="Monda"/>
                <a:cs typeface="Monda"/>
                <a:sym typeface="Monda"/>
              </a:rPr>
              <a:t>ABOUT HACKTOBERFEST</a:t>
            </a:r>
            <a:endParaRPr lang="en-US" sz="1200" b="0" i="0" u="none" strike="noStrike" cap="none" dirty="0">
              <a:solidFill>
                <a:schemeClr val="dk1"/>
              </a:solidFill>
              <a:latin typeface="Calibri"/>
              <a:ea typeface="Calibri"/>
              <a:cs typeface="Calibri"/>
              <a:sym typeface="Calibri"/>
            </a:endParaRPr>
          </a:p>
        </p:txBody>
      </p:sp>
      <p:pic>
        <p:nvPicPr>
          <p:cNvPr id="3" name="Google Shape;214;p22" descr="preencoded.png">
            <a:extLst>
              <a:ext uri="{FF2B5EF4-FFF2-40B4-BE49-F238E27FC236}">
                <a16:creationId xmlns:a16="http://schemas.microsoft.com/office/drawing/2014/main" id="{B81E1B5E-3319-F52F-382C-1352D98F519C}"/>
              </a:ext>
            </a:extLst>
          </p:cNvPr>
          <p:cNvPicPr preferRelativeResize="0"/>
          <p:nvPr/>
        </p:nvPicPr>
        <p:blipFill rotWithShape="1">
          <a:blip r:embed="rId4">
            <a:alphaModFix/>
          </a:blip>
          <a:srcRect/>
          <a:stretch/>
        </p:blipFill>
        <p:spPr>
          <a:xfrm>
            <a:off x="1038150" y="6567886"/>
            <a:ext cx="7839075" cy="2609850"/>
          </a:xfrm>
          <a:prstGeom prst="rect">
            <a:avLst/>
          </a:prstGeom>
          <a:noFill/>
          <a:ln>
            <a:noFill/>
          </a:ln>
        </p:spPr>
      </p:pic>
      <p:pic>
        <p:nvPicPr>
          <p:cNvPr id="4" name="Google Shape;218;p22" descr="preencoded.png">
            <a:extLst>
              <a:ext uri="{FF2B5EF4-FFF2-40B4-BE49-F238E27FC236}">
                <a16:creationId xmlns:a16="http://schemas.microsoft.com/office/drawing/2014/main" id="{342A5ACC-DE82-E029-3045-FA9B9C48944D}"/>
              </a:ext>
            </a:extLst>
          </p:cNvPr>
          <p:cNvPicPr preferRelativeResize="0"/>
          <p:nvPr/>
        </p:nvPicPr>
        <p:blipFill rotWithShape="1">
          <a:blip r:embed="rId5">
            <a:alphaModFix/>
          </a:blip>
          <a:srcRect/>
          <a:stretch/>
        </p:blipFill>
        <p:spPr>
          <a:xfrm>
            <a:off x="1581075" y="6981826"/>
            <a:ext cx="452921" cy="226458"/>
          </a:xfrm>
          <a:prstGeom prst="rect">
            <a:avLst/>
          </a:prstGeom>
          <a:noFill/>
          <a:ln>
            <a:noFill/>
          </a:ln>
        </p:spPr>
      </p:pic>
      <p:sp>
        <p:nvSpPr>
          <p:cNvPr id="5" name="Google Shape;225;p22">
            <a:extLst>
              <a:ext uri="{FF2B5EF4-FFF2-40B4-BE49-F238E27FC236}">
                <a16:creationId xmlns:a16="http://schemas.microsoft.com/office/drawing/2014/main" id="{AF5A8A1A-517F-A7DE-4680-50B4100676C4}"/>
              </a:ext>
            </a:extLst>
          </p:cNvPr>
          <p:cNvSpPr/>
          <p:nvPr/>
        </p:nvSpPr>
        <p:spPr>
          <a:xfrm>
            <a:off x="1533450" y="7439026"/>
            <a:ext cx="6810300" cy="1076400"/>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C3BCC3"/>
              </a:buClr>
              <a:buSzPts val="2850"/>
              <a:buFont typeface="JetBrains Mono ExtraBold"/>
              <a:buNone/>
            </a:pPr>
            <a:r>
              <a:rPr lang="en-US" sz="2850" b="0" i="0" u="none" strike="noStrike" cap="none" dirty="0">
                <a:solidFill>
                  <a:srgbClr val="C3BCC3"/>
                </a:solidFill>
                <a:latin typeface="JetBrains Mono ExtraBold"/>
                <a:ea typeface="JetBrains Mono ExtraBold"/>
                <a:cs typeface="JetBrains Mono ExtraBold"/>
                <a:sym typeface="JetBrains Mono ExtraBold"/>
              </a:rPr>
              <a:t>Get your Pull Request approved by Project Maintainers</a:t>
            </a:r>
            <a:endParaRPr sz="2850" b="0" i="0" u="none" strike="noStrike" cap="none" dirty="0">
              <a:solidFill>
                <a:schemeClr val="dk1"/>
              </a:solidFill>
              <a:latin typeface="Calibri"/>
              <a:ea typeface="Calibri"/>
              <a:cs typeface="Calibri"/>
              <a:sym typeface="Calibri"/>
            </a:endParaRPr>
          </a:p>
        </p:txBody>
      </p:sp>
      <p:sp>
        <p:nvSpPr>
          <p:cNvPr id="6" name="Google Shape;226;p22">
            <a:extLst>
              <a:ext uri="{FF2B5EF4-FFF2-40B4-BE49-F238E27FC236}">
                <a16:creationId xmlns:a16="http://schemas.microsoft.com/office/drawing/2014/main" id="{37D8E836-CAE6-11A8-45B2-BC7EED97F50D}"/>
              </a:ext>
            </a:extLst>
          </p:cNvPr>
          <p:cNvSpPr/>
          <p:nvPr/>
        </p:nvSpPr>
        <p:spPr>
          <a:xfrm>
            <a:off x="2228775" y="6838951"/>
            <a:ext cx="600000" cy="504900"/>
          </a:xfrm>
          <a:prstGeom prst="rect">
            <a:avLst/>
          </a:prstGeom>
          <a:noFill/>
          <a:ln>
            <a:noFill/>
          </a:ln>
        </p:spPr>
        <p:txBody>
          <a:bodyPr spcFirstLastPara="1" wrap="square" lIns="0" tIns="0" rIns="0" bIns="0" anchor="t" anchorCtr="0">
            <a:noAutofit/>
          </a:bodyPr>
          <a:lstStyle/>
          <a:p>
            <a:pPr marL="0" marR="0" lvl="0" indent="0" algn="l" rtl="0">
              <a:lnSpc>
                <a:spcPct val="165000"/>
              </a:lnSpc>
              <a:spcBef>
                <a:spcPts val="0"/>
              </a:spcBef>
              <a:spcAft>
                <a:spcPts val="0"/>
              </a:spcAft>
              <a:buClr>
                <a:srgbClr val="C3BCC3"/>
              </a:buClr>
              <a:buSzPts val="2400"/>
              <a:buFont typeface="JetBrains Mono"/>
              <a:buNone/>
            </a:pPr>
            <a:r>
              <a:rPr lang="en-US" sz="2400" b="1" i="0" u="none" strike="noStrike" cap="none" dirty="0">
                <a:solidFill>
                  <a:srgbClr val="C3BCC3"/>
                </a:solidFill>
                <a:latin typeface="JetBrains Mono"/>
                <a:ea typeface="JetBrains Mono"/>
                <a:cs typeface="JetBrains Mono"/>
                <a:sym typeface="JetBrains Mono"/>
              </a:rPr>
              <a:t>03.</a:t>
            </a:r>
            <a:endParaRPr sz="2400" b="0" i="0" u="none" strike="noStrike" cap="none" dirty="0">
              <a:solidFill>
                <a:schemeClr val="dk1"/>
              </a:solidFill>
              <a:latin typeface="Calibri"/>
              <a:ea typeface="Calibri"/>
              <a:cs typeface="Calibri"/>
              <a:sym typeface="Calibri"/>
            </a:endParaRPr>
          </a:p>
        </p:txBody>
      </p:sp>
      <p:pic>
        <p:nvPicPr>
          <p:cNvPr id="7" name="Google Shape;214;p22" descr="preencoded.png">
            <a:extLst>
              <a:ext uri="{FF2B5EF4-FFF2-40B4-BE49-F238E27FC236}">
                <a16:creationId xmlns:a16="http://schemas.microsoft.com/office/drawing/2014/main" id="{B814557F-D5D1-474D-875E-2D8BA253DD9B}"/>
              </a:ext>
            </a:extLst>
          </p:cNvPr>
          <p:cNvPicPr preferRelativeResize="0"/>
          <p:nvPr/>
        </p:nvPicPr>
        <p:blipFill rotWithShape="1">
          <a:blip r:embed="rId4">
            <a:alphaModFix/>
          </a:blip>
          <a:srcRect/>
          <a:stretch/>
        </p:blipFill>
        <p:spPr>
          <a:xfrm>
            <a:off x="9410700" y="3410349"/>
            <a:ext cx="7839075" cy="2609850"/>
          </a:xfrm>
          <a:prstGeom prst="rect">
            <a:avLst/>
          </a:prstGeom>
          <a:noFill/>
          <a:ln>
            <a:noFill/>
          </a:ln>
        </p:spPr>
      </p:pic>
      <p:pic>
        <p:nvPicPr>
          <p:cNvPr id="8" name="Google Shape;218;p22" descr="preencoded.png">
            <a:extLst>
              <a:ext uri="{FF2B5EF4-FFF2-40B4-BE49-F238E27FC236}">
                <a16:creationId xmlns:a16="http://schemas.microsoft.com/office/drawing/2014/main" id="{E244CBAB-AE18-110D-5F80-5E390DB853D5}"/>
              </a:ext>
            </a:extLst>
          </p:cNvPr>
          <p:cNvPicPr preferRelativeResize="0"/>
          <p:nvPr/>
        </p:nvPicPr>
        <p:blipFill rotWithShape="1">
          <a:blip r:embed="rId5">
            <a:alphaModFix/>
          </a:blip>
          <a:srcRect/>
          <a:stretch/>
        </p:blipFill>
        <p:spPr>
          <a:xfrm>
            <a:off x="9953625" y="3656734"/>
            <a:ext cx="452921" cy="226458"/>
          </a:xfrm>
          <a:prstGeom prst="rect">
            <a:avLst/>
          </a:prstGeom>
          <a:noFill/>
          <a:ln>
            <a:noFill/>
          </a:ln>
        </p:spPr>
      </p:pic>
      <p:sp>
        <p:nvSpPr>
          <p:cNvPr id="9" name="Google Shape;225;p22">
            <a:extLst>
              <a:ext uri="{FF2B5EF4-FFF2-40B4-BE49-F238E27FC236}">
                <a16:creationId xmlns:a16="http://schemas.microsoft.com/office/drawing/2014/main" id="{48526504-2250-D409-940D-6A275EF24CF9}"/>
              </a:ext>
            </a:extLst>
          </p:cNvPr>
          <p:cNvSpPr/>
          <p:nvPr/>
        </p:nvSpPr>
        <p:spPr>
          <a:xfrm>
            <a:off x="9906000" y="4113934"/>
            <a:ext cx="6810300" cy="1773792"/>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C3BCC3"/>
              </a:buClr>
              <a:buSzPts val="2850"/>
              <a:buFont typeface="JetBrains Mono ExtraBold"/>
              <a:buNone/>
            </a:pPr>
            <a:r>
              <a:rPr lang="en-US" sz="2850" b="0" i="0" u="none" strike="noStrike" cap="none" dirty="0">
                <a:solidFill>
                  <a:srgbClr val="C3BCC3"/>
                </a:solidFill>
                <a:latin typeface="JetBrains Mono ExtraBold"/>
                <a:ea typeface="JetBrains Mono ExtraBold"/>
                <a:cs typeface="JetBrains Mono ExtraBold"/>
                <a:sym typeface="JetBrains Mono ExtraBold"/>
              </a:rPr>
              <a:t>Submit 4 Pull Requests for Projects in GitHub or GitLab with “</a:t>
            </a:r>
            <a:r>
              <a:rPr lang="en-US" sz="2850" b="0" i="0" u="none" strike="noStrike" cap="none" dirty="0" err="1">
                <a:solidFill>
                  <a:srgbClr val="C3BCC3"/>
                </a:solidFill>
                <a:latin typeface="JetBrains Mono ExtraBold"/>
                <a:ea typeface="JetBrains Mono ExtraBold"/>
                <a:cs typeface="JetBrains Mono ExtraBold"/>
                <a:sym typeface="JetBrains Mono ExtraBold"/>
              </a:rPr>
              <a:t>hacktoberfest</a:t>
            </a:r>
            <a:r>
              <a:rPr lang="en-US" sz="2850" b="0" i="0" u="none" strike="noStrike" cap="none" dirty="0">
                <a:solidFill>
                  <a:srgbClr val="C3BCC3"/>
                </a:solidFill>
                <a:latin typeface="JetBrains Mono ExtraBold"/>
                <a:ea typeface="JetBrains Mono ExtraBold"/>
                <a:cs typeface="JetBrains Mono ExtraBold"/>
                <a:sym typeface="JetBrains Mono ExtraBold"/>
              </a:rPr>
              <a:t>” tag</a:t>
            </a:r>
            <a:endParaRPr sz="2850" b="0" i="0" u="none" strike="noStrike" cap="none" dirty="0">
              <a:solidFill>
                <a:schemeClr val="dk1"/>
              </a:solidFill>
              <a:latin typeface="Calibri"/>
              <a:ea typeface="Calibri"/>
              <a:cs typeface="Calibri"/>
              <a:sym typeface="Calibri"/>
            </a:endParaRPr>
          </a:p>
        </p:txBody>
      </p:sp>
      <p:sp>
        <p:nvSpPr>
          <p:cNvPr id="10" name="Google Shape;226;p22">
            <a:extLst>
              <a:ext uri="{FF2B5EF4-FFF2-40B4-BE49-F238E27FC236}">
                <a16:creationId xmlns:a16="http://schemas.microsoft.com/office/drawing/2014/main" id="{2021C083-F660-B85E-F14E-91C6616DB79B}"/>
              </a:ext>
            </a:extLst>
          </p:cNvPr>
          <p:cNvSpPr/>
          <p:nvPr/>
        </p:nvSpPr>
        <p:spPr>
          <a:xfrm>
            <a:off x="10601325" y="3513859"/>
            <a:ext cx="600000" cy="504900"/>
          </a:xfrm>
          <a:prstGeom prst="rect">
            <a:avLst/>
          </a:prstGeom>
          <a:noFill/>
          <a:ln>
            <a:noFill/>
          </a:ln>
        </p:spPr>
        <p:txBody>
          <a:bodyPr spcFirstLastPara="1" wrap="square" lIns="0" tIns="0" rIns="0" bIns="0" anchor="t" anchorCtr="0">
            <a:noAutofit/>
          </a:bodyPr>
          <a:lstStyle/>
          <a:p>
            <a:pPr marL="0" marR="0" lvl="0" indent="0" algn="l" rtl="0">
              <a:lnSpc>
                <a:spcPct val="165000"/>
              </a:lnSpc>
              <a:spcBef>
                <a:spcPts val="0"/>
              </a:spcBef>
              <a:spcAft>
                <a:spcPts val="0"/>
              </a:spcAft>
              <a:buClr>
                <a:srgbClr val="C3BCC3"/>
              </a:buClr>
              <a:buSzPts val="2400"/>
              <a:buFont typeface="JetBrains Mono"/>
              <a:buNone/>
            </a:pPr>
            <a:r>
              <a:rPr lang="en-US" sz="2400" b="1" i="0" u="none" strike="noStrike" cap="none" dirty="0">
                <a:solidFill>
                  <a:srgbClr val="C3BCC3"/>
                </a:solidFill>
                <a:latin typeface="JetBrains Mono"/>
                <a:ea typeface="JetBrains Mono"/>
                <a:cs typeface="JetBrains Mono"/>
                <a:sym typeface="JetBrains Mono"/>
              </a:rPr>
              <a:t>02.</a:t>
            </a:r>
            <a:endParaRPr sz="2400" b="0" i="0" u="none" strike="noStrike" cap="none" dirty="0">
              <a:solidFill>
                <a:schemeClr val="dk1"/>
              </a:solidFill>
              <a:latin typeface="Calibri"/>
              <a:ea typeface="Calibri"/>
              <a:cs typeface="Calibri"/>
              <a:sym typeface="Calibri"/>
            </a:endParaRPr>
          </a:p>
        </p:txBody>
      </p:sp>
      <p:pic>
        <p:nvPicPr>
          <p:cNvPr id="11" name="Google Shape;214;p22" descr="preencoded.png">
            <a:extLst>
              <a:ext uri="{FF2B5EF4-FFF2-40B4-BE49-F238E27FC236}">
                <a16:creationId xmlns:a16="http://schemas.microsoft.com/office/drawing/2014/main" id="{D5C93A42-A741-BD40-268B-3A8526705C32}"/>
              </a:ext>
            </a:extLst>
          </p:cNvPr>
          <p:cNvPicPr preferRelativeResize="0"/>
          <p:nvPr/>
        </p:nvPicPr>
        <p:blipFill rotWithShape="1">
          <a:blip r:embed="rId4">
            <a:alphaModFix/>
          </a:blip>
          <a:srcRect/>
          <a:stretch/>
        </p:blipFill>
        <p:spPr>
          <a:xfrm>
            <a:off x="1038150" y="3438924"/>
            <a:ext cx="7839075" cy="2609850"/>
          </a:xfrm>
          <a:prstGeom prst="rect">
            <a:avLst/>
          </a:prstGeom>
          <a:noFill/>
          <a:ln>
            <a:noFill/>
          </a:ln>
        </p:spPr>
      </p:pic>
      <p:pic>
        <p:nvPicPr>
          <p:cNvPr id="12" name="Google Shape;218;p22" descr="preencoded.png">
            <a:extLst>
              <a:ext uri="{FF2B5EF4-FFF2-40B4-BE49-F238E27FC236}">
                <a16:creationId xmlns:a16="http://schemas.microsoft.com/office/drawing/2014/main" id="{EA5A2434-F6AD-5A71-651A-A30EF36E1BC5}"/>
              </a:ext>
            </a:extLst>
          </p:cNvPr>
          <p:cNvPicPr preferRelativeResize="0"/>
          <p:nvPr/>
        </p:nvPicPr>
        <p:blipFill rotWithShape="1">
          <a:blip r:embed="rId5">
            <a:alphaModFix/>
          </a:blip>
          <a:srcRect/>
          <a:stretch/>
        </p:blipFill>
        <p:spPr>
          <a:xfrm>
            <a:off x="1581075" y="3685309"/>
            <a:ext cx="452921" cy="226458"/>
          </a:xfrm>
          <a:prstGeom prst="rect">
            <a:avLst/>
          </a:prstGeom>
          <a:noFill/>
          <a:ln>
            <a:noFill/>
          </a:ln>
        </p:spPr>
      </p:pic>
      <p:sp>
        <p:nvSpPr>
          <p:cNvPr id="13" name="Google Shape;225;p22">
            <a:extLst>
              <a:ext uri="{FF2B5EF4-FFF2-40B4-BE49-F238E27FC236}">
                <a16:creationId xmlns:a16="http://schemas.microsoft.com/office/drawing/2014/main" id="{C78950D7-3A9D-B39E-9FCE-42D974FF12F5}"/>
              </a:ext>
            </a:extLst>
          </p:cNvPr>
          <p:cNvSpPr/>
          <p:nvPr/>
        </p:nvSpPr>
        <p:spPr>
          <a:xfrm>
            <a:off x="1533450" y="4142508"/>
            <a:ext cx="6810300" cy="1745217"/>
          </a:xfrm>
          <a:prstGeom prst="rect">
            <a:avLst/>
          </a:prstGeom>
          <a:noFill/>
          <a:ln>
            <a:noFill/>
          </a:ln>
        </p:spPr>
        <p:txBody>
          <a:bodyPr spcFirstLastPara="1" wrap="square" lIns="0" tIns="0" rIns="0" bIns="0" anchor="t" anchorCtr="0">
            <a:noAutofit/>
          </a:bodyPr>
          <a:lstStyle/>
          <a:p>
            <a:pPr marL="0" marR="0" lvl="0" indent="0" algn="l" rtl="0">
              <a:lnSpc>
                <a:spcPct val="135000"/>
              </a:lnSpc>
              <a:spcBef>
                <a:spcPts val="0"/>
              </a:spcBef>
              <a:spcAft>
                <a:spcPts val="0"/>
              </a:spcAft>
              <a:buClr>
                <a:srgbClr val="C3BCC3"/>
              </a:buClr>
              <a:buSzPts val="2850"/>
              <a:buFont typeface="JetBrains Mono ExtraBold"/>
              <a:buNone/>
            </a:pPr>
            <a:r>
              <a:rPr lang="en-US" sz="2850" dirty="0">
                <a:solidFill>
                  <a:srgbClr val="C3BCC3"/>
                </a:solidFill>
                <a:latin typeface="JetBrains Mono ExtraBold"/>
                <a:ea typeface="Calibri"/>
                <a:cs typeface="JetBrains Mono ExtraBold"/>
                <a:sym typeface="JetBrains Mono ExtraBold"/>
              </a:rPr>
              <a:t>Register at https://hacktoberfest.com/ from September 26 to October 31</a:t>
            </a:r>
            <a:endParaRPr sz="2850" b="0" i="0" u="none" strike="noStrike" cap="none" dirty="0">
              <a:solidFill>
                <a:schemeClr val="dk1"/>
              </a:solidFill>
              <a:latin typeface="Calibri"/>
              <a:ea typeface="Calibri"/>
              <a:cs typeface="Calibri"/>
              <a:sym typeface="Calibri"/>
            </a:endParaRPr>
          </a:p>
        </p:txBody>
      </p:sp>
      <p:sp>
        <p:nvSpPr>
          <p:cNvPr id="14" name="Google Shape;226;p22">
            <a:extLst>
              <a:ext uri="{FF2B5EF4-FFF2-40B4-BE49-F238E27FC236}">
                <a16:creationId xmlns:a16="http://schemas.microsoft.com/office/drawing/2014/main" id="{38DCA0BE-EE84-9095-B38C-E71DD6E93F84}"/>
              </a:ext>
            </a:extLst>
          </p:cNvPr>
          <p:cNvSpPr/>
          <p:nvPr/>
        </p:nvSpPr>
        <p:spPr>
          <a:xfrm>
            <a:off x="2228775" y="3542434"/>
            <a:ext cx="600000" cy="504900"/>
          </a:xfrm>
          <a:prstGeom prst="rect">
            <a:avLst/>
          </a:prstGeom>
          <a:noFill/>
          <a:ln>
            <a:noFill/>
          </a:ln>
        </p:spPr>
        <p:txBody>
          <a:bodyPr spcFirstLastPara="1" wrap="square" lIns="0" tIns="0" rIns="0" bIns="0" anchor="t" anchorCtr="0">
            <a:noAutofit/>
          </a:bodyPr>
          <a:lstStyle/>
          <a:p>
            <a:pPr marL="0" marR="0" lvl="0" indent="0" algn="l" rtl="0">
              <a:lnSpc>
                <a:spcPct val="165000"/>
              </a:lnSpc>
              <a:spcBef>
                <a:spcPts val="0"/>
              </a:spcBef>
              <a:spcAft>
                <a:spcPts val="0"/>
              </a:spcAft>
              <a:buClr>
                <a:srgbClr val="C3BCC3"/>
              </a:buClr>
              <a:buSzPts val="2400"/>
              <a:buFont typeface="JetBrains Mono"/>
              <a:buNone/>
            </a:pPr>
            <a:r>
              <a:rPr lang="en-US" sz="2400" b="1" i="0" u="none" strike="noStrike" cap="none" dirty="0">
                <a:solidFill>
                  <a:srgbClr val="C3BCC3"/>
                </a:solidFill>
                <a:latin typeface="JetBrains Mono"/>
                <a:ea typeface="JetBrains Mono"/>
                <a:cs typeface="JetBrains Mono"/>
                <a:sym typeface="JetBrains Mono"/>
              </a:rPr>
              <a:t>01.</a:t>
            </a:r>
            <a:endParaRPr sz="24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1213288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TotalTime>
  <Words>3137</Words>
  <Application>Microsoft Office PowerPoint</Application>
  <PresentationFormat>Custom</PresentationFormat>
  <Paragraphs>355</Paragraphs>
  <Slides>40</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JetBrains Mono ExtraBold</vt:lpstr>
      <vt:lpstr>Barlow ExtraBold</vt:lpstr>
      <vt:lpstr>Calibri</vt:lpstr>
      <vt:lpstr>Arial</vt:lpstr>
      <vt:lpstr>JetBrains Mono</vt:lpstr>
      <vt:lpstr>Monda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PptxGenJS</dc:creator>
  <cp:lastModifiedBy>Neriah BJ Ato</cp:lastModifiedBy>
  <cp:revision>12</cp:revision>
  <dcterms:created xsi:type="dcterms:W3CDTF">2023-07-12T16:06:16Z</dcterms:created>
  <dcterms:modified xsi:type="dcterms:W3CDTF">2023-10-28T03:35:02Z</dcterms:modified>
</cp:coreProperties>
</file>